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7" r:id="rId21"/>
    <p:sldId id="288" r:id="rId22"/>
    <p:sldId id="276"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4660"/>
  </p:normalViewPr>
  <p:slideViewPr>
    <p:cSldViewPr snapToGrid="0">
      <p:cViewPr varScale="1">
        <p:scale>
          <a:sx n="81" d="100"/>
          <a:sy n="81" d="100"/>
        </p:scale>
        <p:origin x="6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DB1711-63EA-4E6A-B3F2-548BA851913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935939-EDBF-410F-A7C7-2643D437A500}">
      <dgm:prSet/>
      <dgm:spPr/>
      <dgm:t>
        <a:bodyPr/>
        <a:lstStyle/>
        <a:p>
          <a:pPr>
            <a:defRPr cap="all"/>
          </a:pPr>
          <a:r>
            <a:rPr lang="en-US"/>
            <a:t>The blood bank management system is built using a layered architecture.</a:t>
          </a:r>
        </a:p>
      </dgm:t>
    </dgm:pt>
    <dgm:pt modelId="{75A49EEE-C08B-4CCF-86E8-1A7DB15594A1}" type="parTrans" cxnId="{96DB7233-8F10-4112-A001-CBD87B99B365}">
      <dgm:prSet/>
      <dgm:spPr/>
      <dgm:t>
        <a:bodyPr/>
        <a:lstStyle/>
        <a:p>
          <a:endParaRPr lang="en-US"/>
        </a:p>
      </dgm:t>
    </dgm:pt>
    <dgm:pt modelId="{0EA9BD3A-47E1-48E8-8B49-CD3C7879FF04}" type="sibTrans" cxnId="{96DB7233-8F10-4112-A001-CBD87B99B365}">
      <dgm:prSet/>
      <dgm:spPr/>
      <dgm:t>
        <a:bodyPr/>
        <a:lstStyle/>
        <a:p>
          <a:endParaRPr lang="en-US"/>
        </a:p>
      </dgm:t>
    </dgm:pt>
    <dgm:pt modelId="{99329C92-C39C-4642-B729-5A773A07B174}">
      <dgm:prSet/>
      <dgm:spPr/>
      <dgm:t>
        <a:bodyPr/>
        <a:lstStyle/>
        <a:p>
          <a:pPr>
            <a:defRPr cap="all"/>
          </a:pPr>
          <a:r>
            <a:rPr lang="en-US"/>
            <a:t>The architecture is based on the separation of concerns (SoC) and single resposibility principle (SRP) design patterns. </a:t>
          </a:r>
        </a:p>
      </dgm:t>
    </dgm:pt>
    <dgm:pt modelId="{61AA1741-9F69-4010-B396-D4609163E8AF}" type="parTrans" cxnId="{FC0F4ECE-AFBC-464B-9AE9-A5B360E78460}">
      <dgm:prSet/>
      <dgm:spPr/>
      <dgm:t>
        <a:bodyPr/>
        <a:lstStyle/>
        <a:p>
          <a:endParaRPr lang="en-US"/>
        </a:p>
      </dgm:t>
    </dgm:pt>
    <dgm:pt modelId="{19AC66B8-4FB7-4A81-97FD-38BFE7C47FC8}" type="sibTrans" cxnId="{FC0F4ECE-AFBC-464B-9AE9-A5B360E78460}">
      <dgm:prSet/>
      <dgm:spPr/>
      <dgm:t>
        <a:bodyPr/>
        <a:lstStyle/>
        <a:p>
          <a:endParaRPr lang="en-US"/>
        </a:p>
      </dgm:t>
    </dgm:pt>
    <dgm:pt modelId="{5F435986-D4A6-4A6C-9416-FC2F28464091}">
      <dgm:prSet/>
      <dgm:spPr/>
      <dgm:t>
        <a:bodyPr/>
        <a:lstStyle/>
        <a:p>
          <a:pPr>
            <a:defRPr cap="all"/>
          </a:pPr>
          <a:r>
            <a:rPr lang="en-US"/>
            <a:t>The application is divided into three layes: presentation, business and data access. </a:t>
          </a:r>
        </a:p>
      </dgm:t>
    </dgm:pt>
    <dgm:pt modelId="{04398A1A-BE95-423F-87B7-2122A5EE41AA}" type="parTrans" cxnId="{701A8481-9A6A-49A8-913C-1437524970A1}">
      <dgm:prSet/>
      <dgm:spPr/>
      <dgm:t>
        <a:bodyPr/>
        <a:lstStyle/>
        <a:p>
          <a:endParaRPr lang="en-US"/>
        </a:p>
      </dgm:t>
    </dgm:pt>
    <dgm:pt modelId="{25625458-CC1D-4262-AA26-1B97EBE2488E}" type="sibTrans" cxnId="{701A8481-9A6A-49A8-913C-1437524970A1}">
      <dgm:prSet/>
      <dgm:spPr/>
      <dgm:t>
        <a:bodyPr/>
        <a:lstStyle/>
        <a:p>
          <a:endParaRPr lang="en-US"/>
        </a:p>
      </dgm:t>
    </dgm:pt>
    <dgm:pt modelId="{BAC45459-E4F6-4ECE-B744-54FB14DA540B}" type="pres">
      <dgm:prSet presAssocID="{A5DB1711-63EA-4E6A-B3F2-548BA8519136}" presName="root" presStyleCnt="0">
        <dgm:presLayoutVars>
          <dgm:dir/>
          <dgm:resizeHandles val="exact"/>
        </dgm:presLayoutVars>
      </dgm:prSet>
      <dgm:spPr/>
    </dgm:pt>
    <dgm:pt modelId="{011BAE61-81F3-4D2C-BF15-C95821167860}" type="pres">
      <dgm:prSet presAssocID="{CA935939-EDBF-410F-A7C7-2643D437A500}" presName="compNode" presStyleCnt="0"/>
      <dgm:spPr/>
    </dgm:pt>
    <dgm:pt modelId="{CB5F936D-C86B-447A-BF77-0C5F3F4D6495}" type="pres">
      <dgm:prSet presAssocID="{CA935939-EDBF-410F-A7C7-2643D437A500}" presName="iconBgRect" presStyleLbl="bgShp" presStyleIdx="0" presStyleCnt="3"/>
      <dgm:spPr/>
    </dgm:pt>
    <dgm:pt modelId="{F6D661B8-FEE7-4A80-B3E7-4DC8AB76BD3A}" type="pres">
      <dgm:prSet presAssocID="{CA935939-EDBF-410F-A7C7-2643D437A5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DAF22CD9-836B-46F2-8C48-C53CD477890B}" type="pres">
      <dgm:prSet presAssocID="{CA935939-EDBF-410F-A7C7-2643D437A500}" presName="spaceRect" presStyleCnt="0"/>
      <dgm:spPr/>
    </dgm:pt>
    <dgm:pt modelId="{D8334351-AA74-457C-828B-0D485CFF0FB5}" type="pres">
      <dgm:prSet presAssocID="{CA935939-EDBF-410F-A7C7-2643D437A500}" presName="textRect" presStyleLbl="revTx" presStyleIdx="0" presStyleCnt="3">
        <dgm:presLayoutVars>
          <dgm:chMax val="1"/>
          <dgm:chPref val="1"/>
        </dgm:presLayoutVars>
      </dgm:prSet>
      <dgm:spPr/>
    </dgm:pt>
    <dgm:pt modelId="{EB7D3B6F-A1D9-4E69-AEED-A4B8C00C9418}" type="pres">
      <dgm:prSet presAssocID="{0EA9BD3A-47E1-48E8-8B49-CD3C7879FF04}" presName="sibTrans" presStyleCnt="0"/>
      <dgm:spPr/>
    </dgm:pt>
    <dgm:pt modelId="{3A56C21A-B138-46ED-A8C1-BCCBCBDB74F6}" type="pres">
      <dgm:prSet presAssocID="{99329C92-C39C-4642-B729-5A773A07B174}" presName="compNode" presStyleCnt="0"/>
      <dgm:spPr/>
    </dgm:pt>
    <dgm:pt modelId="{17F421F6-0C82-4AA6-B5B2-5320CE146857}" type="pres">
      <dgm:prSet presAssocID="{99329C92-C39C-4642-B729-5A773A07B174}" presName="iconBgRect" presStyleLbl="bgShp" presStyleIdx="1" presStyleCnt="3"/>
      <dgm:spPr/>
    </dgm:pt>
    <dgm:pt modelId="{ACB1B4DF-EE72-4A88-916D-18E3DAC286EC}" type="pres">
      <dgm:prSet presAssocID="{99329C92-C39C-4642-B729-5A773A07B1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81EB3328-BA2E-412F-B34D-562817BF9EA5}" type="pres">
      <dgm:prSet presAssocID="{99329C92-C39C-4642-B729-5A773A07B174}" presName="spaceRect" presStyleCnt="0"/>
      <dgm:spPr/>
    </dgm:pt>
    <dgm:pt modelId="{3E59F645-D4B0-4B3B-9E93-225EBBAE2082}" type="pres">
      <dgm:prSet presAssocID="{99329C92-C39C-4642-B729-5A773A07B174}" presName="textRect" presStyleLbl="revTx" presStyleIdx="1" presStyleCnt="3">
        <dgm:presLayoutVars>
          <dgm:chMax val="1"/>
          <dgm:chPref val="1"/>
        </dgm:presLayoutVars>
      </dgm:prSet>
      <dgm:spPr/>
    </dgm:pt>
    <dgm:pt modelId="{6BED1E46-5EA7-4ACE-9AA9-BDC3F7C095C7}" type="pres">
      <dgm:prSet presAssocID="{19AC66B8-4FB7-4A81-97FD-38BFE7C47FC8}" presName="sibTrans" presStyleCnt="0"/>
      <dgm:spPr/>
    </dgm:pt>
    <dgm:pt modelId="{5E58BB29-1C73-46B6-B2AB-3621B4FB8D3C}" type="pres">
      <dgm:prSet presAssocID="{5F435986-D4A6-4A6C-9416-FC2F28464091}" presName="compNode" presStyleCnt="0"/>
      <dgm:spPr/>
    </dgm:pt>
    <dgm:pt modelId="{230903D2-8936-44C4-AA61-1EBA09CA104E}" type="pres">
      <dgm:prSet presAssocID="{5F435986-D4A6-4A6C-9416-FC2F28464091}" presName="iconBgRect" presStyleLbl="bgShp" presStyleIdx="2" presStyleCnt="3"/>
      <dgm:spPr/>
    </dgm:pt>
    <dgm:pt modelId="{A9019ABD-C585-41D6-ABE6-2E58702B6EDC}" type="pres">
      <dgm:prSet presAssocID="{5F435986-D4A6-4A6C-9416-FC2F284640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33578BB-80E3-40DF-BC10-ABF88F29CF4F}" type="pres">
      <dgm:prSet presAssocID="{5F435986-D4A6-4A6C-9416-FC2F28464091}" presName="spaceRect" presStyleCnt="0"/>
      <dgm:spPr/>
    </dgm:pt>
    <dgm:pt modelId="{F8EA95F5-51DF-4F48-B220-82A2AC1619CD}" type="pres">
      <dgm:prSet presAssocID="{5F435986-D4A6-4A6C-9416-FC2F28464091}" presName="textRect" presStyleLbl="revTx" presStyleIdx="2" presStyleCnt="3">
        <dgm:presLayoutVars>
          <dgm:chMax val="1"/>
          <dgm:chPref val="1"/>
        </dgm:presLayoutVars>
      </dgm:prSet>
      <dgm:spPr/>
    </dgm:pt>
  </dgm:ptLst>
  <dgm:cxnLst>
    <dgm:cxn modelId="{74EDF926-9ED0-4EAD-A760-E60995EC1C09}" type="presOf" srcId="{CA935939-EDBF-410F-A7C7-2643D437A500}" destId="{D8334351-AA74-457C-828B-0D485CFF0FB5}" srcOrd="0" destOrd="0" presId="urn:microsoft.com/office/officeart/2018/5/layout/IconCircleLabelList"/>
    <dgm:cxn modelId="{96DB7233-8F10-4112-A001-CBD87B99B365}" srcId="{A5DB1711-63EA-4E6A-B3F2-548BA8519136}" destId="{CA935939-EDBF-410F-A7C7-2643D437A500}" srcOrd="0" destOrd="0" parTransId="{75A49EEE-C08B-4CCF-86E8-1A7DB15594A1}" sibTransId="{0EA9BD3A-47E1-48E8-8B49-CD3C7879FF04}"/>
    <dgm:cxn modelId="{55C61568-E012-4577-8C3A-1772D8157D96}" type="presOf" srcId="{5F435986-D4A6-4A6C-9416-FC2F28464091}" destId="{F8EA95F5-51DF-4F48-B220-82A2AC1619CD}" srcOrd="0" destOrd="0" presId="urn:microsoft.com/office/officeart/2018/5/layout/IconCircleLabelList"/>
    <dgm:cxn modelId="{C616C353-BB5D-4AA2-83EF-D41EC181EDFC}" type="presOf" srcId="{99329C92-C39C-4642-B729-5A773A07B174}" destId="{3E59F645-D4B0-4B3B-9E93-225EBBAE2082}" srcOrd="0" destOrd="0" presId="urn:microsoft.com/office/officeart/2018/5/layout/IconCircleLabelList"/>
    <dgm:cxn modelId="{701A8481-9A6A-49A8-913C-1437524970A1}" srcId="{A5DB1711-63EA-4E6A-B3F2-548BA8519136}" destId="{5F435986-D4A6-4A6C-9416-FC2F28464091}" srcOrd="2" destOrd="0" parTransId="{04398A1A-BE95-423F-87B7-2122A5EE41AA}" sibTransId="{25625458-CC1D-4262-AA26-1B97EBE2488E}"/>
    <dgm:cxn modelId="{616579C1-1017-416A-A2AC-565EAA5A8191}" type="presOf" srcId="{A5DB1711-63EA-4E6A-B3F2-548BA8519136}" destId="{BAC45459-E4F6-4ECE-B744-54FB14DA540B}" srcOrd="0" destOrd="0" presId="urn:microsoft.com/office/officeart/2018/5/layout/IconCircleLabelList"/>
    <dgm:cxn modelId="{FC0F4ECE-AFBC-464B-9AE9-A5B360E78460}" srcId="{A5DB1711-63EA-4E6A-B3F2-548BA8519136}" destId="{99329C92-C39C-4642-B729-5A773A07B174}" srcOrd="1" destOrd="0" parTransId="{61AA1741-9F69-4010-B396-D4609163E8AF}" sibTransId="{19AC66B8-4FB7-4A81-97FD-38BFE7C47FC8}"/>
    <dgm:cxn modelId="{78AF3F14-DD98-4178-BD57-141804E4AE40}" type="presParOf" srcId="{BAC45459-E4F6-4ECE-B744-54FB14DA540B}" destId="{011BAE61-81F3-4D2C-BF15-C95821167860}" srcOrd="0" destOrd="0" presId="urn:microsoft.com/office/officeart/2018/5/layout/IconCircleLabelList"/>
    <dgm:cxn modelId="{8522AB51-7E67-4E38-9EB2-16BD4DD4F4DC}" type="presParOf" srcId="{011BAE61-81F3-4D2C-BF15-C95821167860}" destId="{CB5F936D-C86B-447A-BF77-0C5F3F4D6495}" srcOrd="0" destOrd="0" presId="urn:microsoft.com/office/officeart/2018/5/layout/IconCircleLabelList"/>
    <dgm:cxn modelId="{466860BE-4A96-41AF-B883-0BBE1B6A4458}" type="presParOf" srcId="{011BAE61-81F3-4D2C-BF15-C95821167860}" destId="{F6D661B8-FEE7-4A80-B3E7-4DC8AB76BD3A}" srcOrd="1" destOrd="0" presId="urn:microsoft.com/office/officeart/2018/5/layout/IconCircleLabelList"/>
    <dgm:cxn modelId="{EB524831-056D-4EDB-AD6B-44A33597953A}" type="presParOf" srcId="{011BAE61-81F3-4D2C-BF15-C95821167860}" destId="{DAF22CD9-836B-46F2-8C48-C53CD477890B}" srcOrd="2" destOrd="0" presId="urn:microsoft.com/office/officeart/2018/5/layout/IconCircleLabelList"/>
    <dgm:cxn modelId="{D3517ED2-E672-4492-9BD6-DE1B8AF64306}" type="presParOf" srcId="{011BAE61-81F3-4D2C-BF15-C95821167860}" destId="{D8334351-AA74-457C-828B-0D485CFF0FB5}" srcOrd="3" destOrd="0" presId="urn:microsoft.com/office/officeart/2018/5/layout/IconCircleLabelList"/>
    <dgm:cxn modelId="{FDBEFF5D-5DE5-4ACF-896A-F7866A27FD6A}" type="presParOf" srcId="{BAC45459-E4F6-4ECE-B744-54FB14DA540B}" destId="{EB7D3B6F-A1D9-4E69-AEED-A4B8C00C9418}" srcOrd="1" destOrd="0" presId="urn:microsoft.com/office/officeart/2018/5/layout/IconCircleLabelList"/>
    <dgm:cxn modelId="{B3B37280-D977-4F43-B1A6-EBAEEAE2D720}" type="presParOf" srcId="{BAC45459-E4F6-4ECE-B744-54FB14DA540B}" destId="{3A56C21A-B138-46ED-A8C1-BCCBCBDB74F6}" srcOrd="2" destOrd="0" presId="urn:microsoft.com/office/officeart/2018/5/layout/IconCircleLabelList"/>
    <dgm:cxn modelId="{C6511211-9793-4D8D-809A-9BD412D9AAA8}" type="presParOf" srcId="{3A56C21A-B138-46ED-A8C1-BCCBCBDB74F6}" destId="{17F421F6-0C82-4AA6-B5B2-5320CE146857}" srcOrd="0" destOrd="0" presId="urn:microsoft.com/office/officeart/2018/5/layout/IconCircleLabelList"/>
    <dgm:cxn modelId="{B6A7D222-7E59-4AE6-9FEF-F9A11A17EE2C}" type="presParOf" srcId="{3A56C21A-B138-46ED-A8C1-BCCBCBDB74F6}" destId="{ACB1B4DF-EE72-4A88-916D-18E3DAC286EC}" srcOrd="1" destOrd="0" presId="urn:microsoft.com/office/officeart/2018/5/layout/IconCircleLabelList"/>
    <dgm:cxn modelId="{76C73D66-0AE5-4396-A3AB-15B77C69E96F}" type="presParOf" srcId="{3A56C21A-B138-46ED-A8C1-BCCBCBDB74F6}" destId="{81EB3328-BA2E-412F-B34D-562817BF9EA5}" srcOrd="2" destOrd="0" presId="urn:microsoft.com/office/officeart/2018/5/layout/IconCircleLabelList"/>
    <dgm:cxn modelId="{C252E747-BE0D-46D6-A5D2-C7A3A21D59DF}" type="presParOf" srcId="{3A56C21A-B138-46ED-A8C1-BCCBCBDB74F6}" destId="{3E59F645-D4B0-4B3B-9E93-225EBBAE2082}" srcOrd="3" destOrd="0" presId="urn:microsoft.com/office/officeart/2018/5/layout/IconCircleLabelList"/>
    <dgm:cxn modelId="{A467E7E9-612E-4E3A-AF86-603561842E20}" type="presParOf" srcId="{BAC45459-E4F6-4ECE-B744-54FB14DA540B}" destId="{6BED1E46-5EA7-4ACE-9AA9-BDC3F7C095C7}" srcOrd="3" destOrd="0" presId="urn:microsoft.com/office/officeart/2018/5/layout/IconCircleLabelList"/>
    <dgm:cxn modelId="{35FBB24C-8AD0-4B23-A840-69F0B6584384}" type="presParOf" srcId="{BAC45459-E4F6-4ECE-B744-54FB14DA540B}" destId="{5E58BB29-1C73-46B6-B2AB-3621B4FB8D3C}" srcOrd="4" destOrd="0" presId="urn:microsoft.com/office/officeart/2018/5/layout/IconCircleLabelList"/>
    <dgm:cxn modelId="{8AAAFA22-4799-4028-B0AE-BD2F5B0C2453}" type="presParOf" srcId="{5E58BB29-1C73-46B6-B2AB-3621B4FB8D3C}" destId="{230903D2-8936-44C4-AA61-1EBA09CA104E}" srcOrd="0" destOrd="0" presId="urn:microsoft.com/office/officeart/2018/5/layout/IconCircleLabelList"/>
    <dgm:cxn modelId="{6C51C6D2-2BC1-46A8-9E4C-819BE2DFB381}" type="presParOf" srcId="{5E58BB29-1C73-46B6-B2AB-3621B4FB8D3C}" destId="{A9019ABD-C585-41D6-ABE6-2E58702B6EDC}" srcOrd="1" destOrd="0" presId="urn:microsoft.com/office/officeart/2018/5/layout/IconCircleLabelList"/>
    <dgm:cxn modelId="{B535D4F6-2EA5-401B-9BA1-7E20AEB20C0D}" type="presParOf" srcId="{5E58BB29-1C73-46B6-B2AB-3621B4FB8D3C}" destId="{133578BB-80E3-40DF-BC10-ABF88F29CF4F}" srcOrd="2" destOrd="0" presId="urn:microsoft.com/office/officeart/2018/5/layout/IconCircleLabelList"/>
    <dgm:cxn modelId="{DADC7C7E-37CD-4223-A787-C161B336A872}" type="presParOf" srcId="{5E58BB29-1C73-46B6-B2AB-3621B4FB8D3C}" destId="{F8EA95F5-51DF-4F48-B220-82A2AC1619C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D948A9-50D3-4B46-B593-D4CAB3617A2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49EAAFE-7771-4494-840D-295E7F215ED7}">
      <dgm:prSet/>
      <dgm:spPr/>
      <dgm:t>
        <a:bodyPr/>
        <a:lstStyle/>
        <a:p>
          <a:r>
            <a:rPr lang="en-US"/>
            <a:t>ADO.NET was used for building the data access layer. </a:t>
          </a:r>
        </a:p>
      </dgm:t>
    </dgm:pt>
    <dgm:pt modelId="{78516E31-E3FE-458C-85F3-423F30D609F4}" type="parTrans" cxnId="{8863B31C-0982-43F9-A681-1C3B174932DE}">
      <dgm:prSet/>
      <dgm:spPr/>
      <dgm:t>
        <a:bodyPr/>
        <a:lstStyle/>
        <a:p>
          <a:endParaRPr lang="en-US"/>
        </a:p>
      </dgm:t>
    </dgm:pt>
    <dgm:pt modelId="{44AC9118-DB90-416D-977A-340F9F9C3DEC}" type="sibTrans" cxnId="{8863B31C-0982-43F9-A681-1C3B174932DE}">
      <dgm:prSet/>
      <dgm:spPr/>
      <dgm:t>
        <a:bodyPr/>
        <a:lstStyle/>
        <a:p>
          <a:endParaRPr lang="en-US"/>
        </a:p>
      </dgm:t>
    </dgm:pt>
    <dgm:pt modelId="{11517B97-3C9A-4BEE-87A7-DCBCD7A5C29F}">
      <dgm:prSet/>
      <dgm:spPr/>
      <dgm:t>
        <a:bodyPr/>
        <a:lstStyle/>
        <a:p>
          <a:r>
            <a:rPr lang="en-US"/>
            <a:t>SQL Server was used as the database management system. </a:t>
          </a:r>
        </a:p>
      </dgm:t>
    </dgm:pt>
    <dgm:pt modelId="{7C1FA8EE-63C5-4A86-9FEF-8FB90461D76E}" type="parTrans" cxnId="{388A5108-1727-457E-B8C6-68A4DE5DDBE2}">
      <dgm:prSet/>
      <dgm:spPr/>
      <dgm:t>
        <a:bodyPr/>
        <a:lstStyle/>
        <a:p>
          <a:endParaRPr lang="en-US"/>
        </a:p>
      </dgm:t>
    </dgm:pt>
    <dgm:pt modelId="{51918DBF-0694-4BB9-B2A5-51B389D90F27}" type="sibTrans" cxnId="{388A5108-1727-457E-B8C6-68A4DE5DDBE2}">
      <dgm:prSet/>
      <dgm:spPr/>
      <dgm:t>
        <a:bodyPr/>
        <a:lstStyle/>
        <a:p>
          <a:endParaRPr lang="en-US"/>
        </a:p>
      </dgm:t>
    </dgm:pt>
    <dgm:pt modelId="{6C036E0D-6CDE-4D17-8C10-6F1438AC563F}">
      <dgm:prSet/>
      <dgm:spPr/>
      <dgm:t>
        <a:bodyPr/>
        <a:lstStyle/>
        <a:p>
          <a:r>
            <a:rPr lang="en-US"/>
            <a:t>C# WinForms was used for building the presentation layer.</a:t>
          </a:r>
        </a:p>
      </dgm:t>
    </dgm:pt>
    <dgm:pt modelId="{5AD80C21-377C-4355-9083-ACC0B606528A}" type="parTrans" cxnId="{42CF7D63-61FC-4F39-9790-9BCDA6AF603D}">
      <dgm:prSet/>
      <dgm:spPr/>
      <dgm:t>
        <a:bodyPr/>
        <a:lstStyle/>
        <a:p>
          <a:endParaRPr lang="en-US"/>
        </a:p>
      </dgm:t>
    </dgm:pt>
    <dgm:pt modelId="{55E67799-BAD3-4B50-992E-83A90EB9EDE8}" type="sibTrans" cxnId="{42CF7D63-61FC-4F39-9790-9BCDA6AF603D}">
      <dgm:prSet/>
      <dgm:spPr/>
      <dgm:t>
        <a:bodyPr/>
        <a:lstStyle/>
        <a:p>
          <a:endParaRPr lang="en-US"/>
        </a:p>
      </dgm:t>
    </dgm:pt>
    <dgm:pt modelId="{079905A1-EF13-4A7C-99FA-BFD8BB52E5D7}">
      <dgm:prSet/>
      <dgm:spPr/>
      <dgm:t>
        <a:bodyPr/>
        <a:lstStyle/>
        <a:p>
          <a:r>
            <a:rPr lang="en-US"/>
            <a:t>Microsoft word was used for generating reports.</a:t>
          </a:r>
        </a:p>
      </dgm:t>
    </dgm:pt>
    <dgm:pt modelId="{1B1543EC-8331-4369-9EC5-763308895E03}" type="parTrans" cxnId="{A60994BB-8835-4230-AB2F-1E3ADAAAC180}">
      <dgm:prSet/>
      <dgm:spPr/>
      <dgm:t>
        <a:bodyPr/>
        <a:lstStyle/>
        <a:p>
          <a:endParaRPr lang="en-US"/>
        </a:p>
      </dgm:t>
    </dgm:pt>
    <dgm:pt modelId="{698CE03C-33B7-48F1-802E-0F0D9A50FDCF}" type="sibTrans" cxnId="{A60994BB-8835-4230-AB2F-1E3ADAAAC180}">
      <dgm:prSet/>
      <dgm:spPr/>
      <dgm:t>
        <a:bodyPr/>
        <a:lstStyle/>
        <a:p>
          <a:endParaRPr lang="en-US"/>
        </a:p>
      </dgm:t>
    </dgm:pt>
    <dgm:pt modelId="{47F14C34-8171-4A7E-A335-19CACDE545F4}" type="pres">
      <dgm:prSet presAssocID="{75D948A9-50D3-4B46-B593-D4CAB3617A25}" presName="linear" presStyleCnt="0">
        <dgm:presLayoutVars>
          <dgm:animLvl val="lvl"/>
          <dgm:resizeHandles val="exact"/>
        </dgm:presLayoutVars>
      </dgm:prSet>
      <dgm:spPr/>
    </dgm:pt>
    <dgm:pt modelId="{8DE6E8F8-FD68-4F97-A1D3-1F568207908A}" type="pres">
      <dgm:prSet presAssocID="{B49EAAFE-7771-4494-840D-295E7F215ED7}" presName="parentText" presStyleLbl="node1" presStyleIdx="0" presStyleCnt="4">
        <dgm:presLayoutVars>
          <dgm:chMax val="0"/>
          <dgm:bulletEnabled val="1"/>
        </dgm:presLayoutVars>
      </dgm:prSet>
      <dgm:spPr/>
    </dgm:pt>
    <dgm:pt modelId="{4FB78326-EDD2-4772-AC61-5713164329DE}" type="pres">
      <dgm:prSet presAssocID="{44AC9118-DB90-416D-977A-340F9F9C3DEC}" presName="spacer" presStyleCnt="0"/>
      <dgm:spPr/>
    </dgm:pt>
    <dgm:pt modelId="{EA81BD06-06A5-4BFE-B3A7-0EE246C70BD7}" type="pres">
      <dgm:prSet presAssocID="{11517B97-3C9A-4BEE-87A7-DCBCD7A5C29F}" presName="parentText" presStyleLbl="node1" presStyleIdx="1" presStyleCnt="4">
        <dgm:presLayoutVars>
          <dgm:chMax val="0"/>
          <dgm:bulletEnabled val="1"/>
        </dgm:presLayoutVars>
      </dgm:prSet>
      <dgm:spPr/>
    </dgm:pt>
    <dgm:pt modelId="{DF14FAE7-36A4-490A-A93C-DF16F96A01FF}" type="pres">
      <dgm:prSet presAssocID="{51918DBF-0694-4BB9-B2A5-51B389D90F27}" presName="spacer" presStyleCnt="0"/>
      <dgm:spPr/>
    </dgm:pt>
    <dgm:pt modelId="{BB871F8D-B548-496A-8745-EBF9BDE84D83}" type="pres">
      <dgm:prSet presAssocID="{6C036E0D-6CDE-4D17-8C10-6F1438AC563F}" presName="parentText" presStyleLbl="node1" presStyleIdx="2" presStyleCnt="4">
        <dgm:presLayoutVars>
          <dgm:chMax val="0"/>
          <dgm:bulletEnabled val="1"/>
        </dgm:presLayoutVars>
      </dgm:prSet>
      <dgm:spPr/>
    </dgm:pt>
    <dgm:pt modelId="{9B56E68C-36D7-4675-9E74-77DA97A324A3}" type="pres">
      <dgm:prSet presAssocID="{55E67799-BAD3-4B50-992E-83A90EB9EDE8}" presName="spacer" presStyleCnt="0"/>
      <dgm:spPr/>
    </dgm:pt>
    <dgm:pt modelId="{7346D249-FFA1-49C2-832A-F9E80822C92B}" type="pres">
      <dgm:prSet presAssocID="{079905A1-EF13-4A7C-99FA-BFD8BB52E5D7}" presName="parentText" presStyleLbl="node1" presStyleIdx="3" presStyleCnt="4">
        <dgm:presLayoutVars>
          <dgm:chMax val="0"/>
          <dgm:bulletEnabled val="1"/>
        </dgm:presLayoutVars>
      </dgm:prSet>
      <dgm:spPr/>
    </dgm:pt>
  </dgm:ptLst>
  <dgm:cxnLst>
    <dgm:cxn modelId="{388A5108-1727-457E-B8C6-68A4DE5DDBE2}" srcId="{75D948A9-50D3-4B46-B593-D4CAB3617A25}" destId="{11517B97-3C9A-4BEE-87A7-DCBCD7A5C29F}" srcOrd="1" destOrd="0" parTransId="{7C1FA8EE-63C5-4A86-9FEF-8FB90461D76E}" sibTransId="{51918DBF-0694-4BB9-B2A5-51B389D90F27}"/>
    <dgm:cxn modelId="{CE5E1318-3BE1-4246-9A99-7F2655048420}" type="presOf" srcId="{6C036E0D-6CDE-4D17-8C10-6F1438AC563F}" destId="{BB871F8D-B548-496A-8745-EBF9BDE84D83}" srcOrd="0" destOrd="0" presId="urn:microsoft.com/office/officeart/2005/8/layout/vList2"/>
    <dgm:cxn modelId="{C5DF271B-770E-4CB3-9E2A-3576B7D2AB2F}" type="presOf" srcId="{11517B97-3C9A-4BEE-87A7-DCBCD7A5C29F}" destId="{EA81BD06-06A5-4BFE-B3A7-0EE246C70BD7}" srcOrd="0" destOrd="0" presId="urn:microsoft.com/office/officeart/2005/8/layout/vList2"/>
    <dgm:cxn modelId="{8863B31C-0982-43F9-A681-1C3B174932DE}" srcId="{75D948A9-50D3-4B46-B593-D4CAB3617A25}" destId="{B49EAAFE-7771-4494-840D-295E7F215ED7}" srcOrd="0" destOrd="0" parTransId="{78516E31-E3FE-458C-85F3-423F30D609F4}" sibTransId="{44AC9118-DB90-416D-977A-340F9F9C3DEC}"/>
    <dgm:cxn modelId="{6C78E429-770D-41B3-91D7-D96F65F35E8C}" type="presOf" srcId="{079905A1-EF13-4A7C-99FA-BFD8BB52E5D7}" destId="{7346D249-FFA1-49C2-832A-F9E80822C92B}" srcOrd="0" destOrd="0" presId="urn:microsoft.com/office/officeart/2005/8/layout/vList2"/>
    <dgm:cxn modelId="{42CF7D63-61FC-4F39-9790-9BCDA6AF603D}" srcId="{75D948A9-50D3-4B46-B593-D4CAB3617A25}" destId="{6C036E0D-6CDE-4D17-8C10-6F1438AC563F}" srcOrd="2" destOrd="0" parTransId="{5AD80C21-377C-4355-9083-ACC0B606528A}" sibTransId="{55E67799-BAD3-4B50-992E-83A90EB9EDE8}"/>
    <dgm:cxn modelId="{6098BE4C-F98F-43D4-B3DD-E6E25904E75F}" type="presOf" srcId="{B49EAAFE-7771-4494-840D-295E7F215ED7}" destId="{8DE6E8F8-FD68-4F97-A1D3-1F568207908A}" srcOrd="0" destOrd="0" presId="urn:microsoft.com/office/officeart/2005/8/layout/vList2"/>
    <dgm:cxn modelId="{D46BF8A1-AE24-43B8-B6B5-BA388899068B}" type="presOf" srcId="{75D948A9-50D3-4B46-B593-D4CAB3617A25}" destId="{47F14C34-8171-4A7E-A335-19CACDE545F4}" srcOrd="0" destOrd="0" presId="urn:microsoft.com/office/officeart/2005/8/layout/vList2"/>
    <dgm:cxn modelId="{A60994BB-8835-4230-AB2F-1E3ADAAAC180}" srcId="{75D948A9-50D3-4B46-B593-D4CAB3617A25}" destId="{079905A1-EF13-4A7C-99FA-BFD8BB52E5D7}" srcOrd="3" destOrd="0" parTransId="{1B1543EC-8331-4369-9EC5-763308895E03}" sibTransId="{698CE03C-33B7-48F1-802E-0F0D9A50FDCF}"/>
    <dgm:cxn modelId="{949C0B47-FE1C-4195-800C-4F346B09B299}" type="presParOf" srcId="{47F14C34-8171-4A7E-A335-19CACDE545F4}" destId="{8DE6E8F8-FD68-4F97-A1D3-1F568207908A}" srcOrd="0" destOrd="0" presId="urn:microsoft.com/office/officeart/2005/8/layout/vList2"/>
    <dgm:cxn modelId="{174BADA6-AA05-4E8E-8567-69462D5CFFA7}" type="presParOf" srcId="{47F14C34-8171-4A7E-A335-19CACDE545F4}" destId="{4FB78326-EDD2-4772-AC61-5713164329DE}" srcOrd="1" destOrd="0" presId="urn:microsoft.com/office/officeart/2005/8/layout/vList2"/>
    <dgm:cxn modelId="{68CB496E-2FE4-43C7-B39A-5F10EC2FDB35}" type="presParOf" srcId="{47F14C34-8171-4A7E-A335-19CACDE545F4}" destId="{EA81BD06-06A5-4BFE-B3A7-0EE246C70BD7}" srcOrd="2" destOrd="0" presId="urn:microsoft.com/office/officeart/2005/8/layout/vList2"/>
    <dgm:cxn modelId="{7CCD3795-6C89-4948-95C0-49FE31429D5C}" type="presParOf" srcId="{47F14C34-8171-4A7E-A335-19CACDE545F4}" destId="{DF14FAE7-36A4-490A-A93C-DF16F96A01FF}" srcOrd="3" destOrd="0" presId="urn:microsoft.com/office/officeart/2005/8/layout/vList2"/>
    <dgm:cxn modelId="{9E307210-84C9-4A6A-95FA-07FC2AE8A205}" type="presParOf" srcId="{47F14C34-8171-4A7E-A335-19CACDE545F4}" destId="{BB871F8D-B548-496A-8745-EBF9BDE84D83}" srcOrd="4" destOrd="0" presId="urn:microsoft.com/office/officeart/2005/8/layout/vList2"/>
    <dgm:cxn modelId="{D3F8D035-72E6-46C6-8AD6-CB60ABA7E839}" type="presParOf" srcId="{47F14C34-8171-4A7E-A335-19CACDE545F4}" destId="{9B56E68C-36D7-4675-9E74-77DA97A324A3}" srcOrd="5" destOrd="0" presId="urn:microsoft.com/office/officeart/2005/8/layout/vList2"/>
    <dgm:cxn modelId="{92A5877E-96E2-48D2-86D9-0CA4F79D580B}" type="presParOf" srcId="{47F14C34-8171-4A7E-A335-19CACDE545F4}" destId="{7346D249-FFA1-49C2-832A-F9E80822C92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87E679-4426-4E0E-B4AF-A690A21AC25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DA8812A-87AC-49D6-AC98-CB916963AFE5}">
      <dgm:prSet/>
      <dgm:spPr/>
      <dgm:t>
        <a:bodyPr/>
        <a:lstStyle/>
        <a:p>
          <a:r>
            <a:rPr lang="en-US"/>
            <a:t>The blood bank management system is a reliable and efficient system for managing blood bank operations. </a:t>
          </a:r>
        </a:p>
      </dgm:t>
    </dgm:pt>
    <dgm:pt modelId="{28180918-FFF1-4B4F-95BF-8728E12D2A77}" type="parTrans" cxnId="{B0B7B32A-B2AD-4BF4-BDA4-2EE952973361}">
      <dgm:prSet/>
      <dgm:spPr/>
      <dgm:t>
        <a:bodyPr/>
        <a:lstStyle/>
        <a:p>
          <a:endParaRPr lang="en-US"/>
        </a:p>
      </dgm:t>
    </dgm:pt>
    <dgm:pt modelId="{3113D8AE-B3B6-40D8-A14B-437308B9D913}" type="sibTrans" cxnId="{B0B7B32A-B2AD-4BF4-BDA4-2EE952973361}">
      <dgm:prSet/>
      <dgm:spPr/>
      <dgm:t>
        <a:bodyPr/>
        <a:lstStyle/>
        <a:p>
          <a:endParaRPr lang="en-US"/>
        </a:p>
      </dgm:t>
    </dgm:pt>
    <dgm:pt modelId="{740A6E33-8828-4560-B561-73C954FABF41}">
      <dgm:prSet/>
      <dgm:spPr/>
      <dgm:t>
        <a:bodyPr/>
        <a:lstStyle/>
        <a:p>
          <a:r>
            <a:rPr lang="en-US"/>
            <a:t>The layered architecture provide a clear separation of concerns between presentation, business and data access.</a:t>
          </a:r>
        </a:p>
      </dgm:t>
    </dgm:pt>
    <dgm:pt modelId="{781C9278-F565-4384-A1D4-CE4E362924CB}" type="parTrans" cxnId="{134688E1-1CC6-4D34-9918-B5986973737B}">
      <dgm:prSet/>
      <dgm:spPr/>
      <dgm:t>
        <a:bodyPr/>
        <a:lstStyle/>
        <a:p>
          <a:endParaRPr lang="en-US"/>
        </a:p>
      </dgm:t>
    </dgm:pt>
    <dgm:pt modelId="{600FA845-D0C4-4A43-801B-C2A8CE6EDA14}" type="sibTrans" cxnId="{134688E1-1CC6-4D34-9918-B5986973737B}">
      <dgm:prSet/>
      <dgm:spPr/>
      <dgm:t>
        <a:bodyPr/>
        <a:lstStyle/>
        <a:p>
          <a:endParaRPr lang="en-US"/>
        </a:p>
      </dgm:t>
    </dgm:pt>
    <dgm:pt modelId="{F6FFA692-CA42-438A-832C-3293298AEC62}">
      <dgm:prSet/>
      <dgm:spPr/>
      <dgm:t>
        <a:bodyPr/>
        <a:lstStyle/>
        <a:p>
          <a:r>
            <a:rPr lang="en-US"/>
            <a:t>The technologies used in the project as ADO.NET, SQL server, C# WinForms, Microsoft Word, provide a robust and efficient platform for building desktop applications. </a:t>
          </a:r>
        </a:p>
      </dgm:t>
    </dgm:pt>
    <dgm:pt modelId="{8D6A66AC-02AB-4961-8B89-3862AA4EFEC1}" type="parTrans" cxnId="{6718B6E3-C3FA-4FFC-A0B6-0DB55A26EAF7}">
      <dgm:prSet/>
      <dgm:spPr/>
      <dgm:t>
        <a:bodyPr/>
        <a:lstStyle/>
        <a:p>
          <a:endParaRPr lang="en-US"/>
        </a:p>
      </dgm:t>
    </dgm:pt>
    <dgm:pt modelId="{62AA78AE-781F-4A6E-97CC-1542C801118E}" type="sibTrans" cxnId="{6718B6E3-C3FA-4FFC-A0B6-0DB55A26EAF7}">
      <dgm:prSet/>
      <dgm:spPr/>
      <dgm:t>
        <a:bodyPr/>
        <a:lstStyle/>
        <a:p>
          <a:endParaRPr lang="en-US"/>
        </a:p>
      </dgm:t>
    </dgm:pt>
    <dgm:pt modelId="{11399E26-A934-4503-9F1E-1B01E7AB6AF1}">
      <dgm:prSet/>
      <dgm:spPr/>
      <dgm:t>
        <a:bodyPr/>
        <a:lstStyle/>
        <a:p>
          <a:r>
            <a:rPr lang="en-US"/>
            <a:t>BBMS provides efficient blood donation management, accurate tracking of blood inventory and improved user management and access control.</a:t>
          </a:r>
        </a:p>
      </dgm:t>
    </dgm:pt>
    <dgm:pt modelId="{578F6A45-1075-4DB0-9AFA-EF59FCF0B2D1}" type="parTrans" cxnId="{BB264446-66D7-4E79-8DBE-ABC4A09EA76D}">
      <dgm:prSet/>
      <dgm:spPr/>
      <dgm:t>
        <a:bodyPr/>
        <a:lstStyle/>
        <a:p>
          <a:endParaRPr lang="en-US"/>
        </a:p>
      </dgm:t>
    </dgm:pt>
    <dgm:pt modelId="{6AC6FDEA-E532-4986-9C3D-0A69662CC2B3}" type="sibTrans" cxnId="{BB264446-66D7-4E79-8DBE-ABC4A09EA76D}">
      <dgm:prSet/>
      <dgm:spPr/>
      <dgm:t>
        <a:bodyPr/>
        <a:lstStyle/>
        <a:p>
          <a:endParaRPr lang="en-US"/>
        </a:p>
      </dgm:t>
    </dgm:pt>
    <dgm:pt modelId="{BA05DEFE-53E9-44AD-8028-8EE69177FA76}" type="pres">
      <dgm:prSet presAssocID="{FC87E679-4426-4E0E-B4AF-A690A21AC25F}" presName="root" presStyleCnt="0">
        <dgm:presLayoutVars>
          <dgm:dir/>
          <dgm:resizeHandles val="exact"/>
        </dgm:presLayoutVars>
      </dgm:prSet>
      <dgm:spPr/>
    </dgm:pt>
    <dgm:pt modelId="{C73D00DB-FEEB-4964-9C37-182A2E54684B}" type="pres">
      <dgm:prSet presAssocID="{FC87E679-4426-4E0E-B4AF-A690A21AC25F}" presName="container" presStyleCnt="0">
        <dgm:presLayoutVars>
          <dgm:dir/>
          <dgm:resizeHandles val="exact"/>
        </dgm:presLayoutVars>
      </dgm:prSet>
      <dgm:spPr/>
    </dgm:pt>
    <dgm:pt modelId="{1D235CB3-2FEB-4F55-BAFC-777158EB388A}" type="pres">
      <dgm:prSet presAssocID="{1DA8812A-87AC-49D6-AC98-CB916963AFE5}" presName="compNode" presStyleCnt="0"/>
      <dgm:spPr/>
    </dgm:pt>
    <dgm:pt modelId="{3D30238D-30DD-43AC-802E-CEC8AEF7FF01}" type="pres">
      <dgm:prSet presAssocID="{1DA8812A-87AC-49D6-AC98-CB916963AFE5}" presName="iconBgRect" presStyleLbl="bgShp" presStyleIdx="0" presStyleCnt="4"/>
      <dgm:spPr/>
    </dgm:pt>
    <dgm:pt modelId="{EB1E3F83-973F-4EF2-AC9D-46F5E42CEF0C}" type="pres">
      <dgm:prSet presAssocID="{1DA8812A-87AC-49D6-AC98-CB916963AFE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59DE17D8-A329-490D-88F6-13141369A9F6}" type="pres">
      <dgm:prSet presAssocID="{1DA8812A-87AC-49D6-AC98-CB916963AFE5}" presName="spaceRect" presStyleCnt="0"/>
      <dgm:spPr/>
    </dgm:pt>
    <dgm:pt modelId="{5656B1AC-5217-4AD2-A695-6EC4748377B6}" type="pres">
      <dgm:prSet presAssocID="{1DA8812A-87AC-49D6-AC98-CB916963AFE5}" presName="textRect" presStyleLbl="revTx" presStyleIdx="0" presStyleCnt="4">
        <dgm:presLayoutVars>
          <dgm:chMax val="1"/>
          <dgm:chPref val="1"/>
        </dgm:presLayoutVars>
      </dgm:prSet>
      <dgm:spPr/>
    </dgm:pt>
    <dgm:pt modelId="{F256EF4A-5983-4675-8C60-CA2D0A8BEB83}" type="pres">
      <dgm:prSet presAssocID="{3113D8AE-B3B6-40D8-A14B-437308B9D913}" presName="sibTrans" presStyleLbl="sibTrans2D1" presStyleIdx="0" presStyleCnt="0"/>
      <dgm:spPr/>
    </dgm:pt>
    <dgm:pt modelId="{BF32C61B-981E-476C-B40B-3B7C3F204DC8}" type="pres">
      <dgm:prSet presAssocID="{740A6E33-8828-4560-B561-73C954FABF41}" presName="compNode" presStyleCnt="0"/>
      <dgm:spPr/>
    </dgm:pt>
    <dgm:pt modelId="{0148A5AF-AE83-47CA-BA20-67DC051C19B6}" type="pres">
      <dgm:prSet presAssocID="{740A6E33-8828-4560-B561-73C954FABF41}" presName="iconBgRect" presStyleLbl="bgShp" presStyleIdx="1" presStyleCnt="4"/>
      <dgm:spPr/>
    </dgm:pt>
    <dgm:pt modelId="{285D0BEF-0782-4544-9ECE-309A4C7350E2}" type="pres">
      <dgm:prSet presAssocID="{740A6E33-8828-4560-B561-73C954FABF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47D76BE-0D9E-4BBC-8709-E8F08FFDCC9F}" type="pres">
      <dgm:prSet presAssocID="{740A6E33-8828-4560-B561-73C954FABF41}" presName="spaceRect" presStyleCnt="0"/>
      <dgm:spPr/>
    </dgm:pt>
    <dgm:pt modelId="{AAC0C480-ADC9-4A0F-8B85-D3E7FEA0CF11}" type="pres">
      <dgm:prSet presAssocID="{740A6E33-8828-4560-B561-73C954FABF41}" presName="textRect" presStyleLbl="revTx" presStyleIdx="1" presStyleCnt="4">
        <dgm:presLayoutVars>
          <dgm:chMax val="1"/>
          <dgm:chPref val="1"/>
        </dgm:presLayoutVars>
      </dgm:prSet>
      <dgm:spPr/>
    </dgm:pt>
    <dgm:pt modelId="{75B362B3-7D16-489F-91EA-267C4E21D6FA}" type="pres">
      <dgm:prSet presAssocID="{600FA845-D0C4-4A43-801B-C2A8CE6EDA14}" presName="sibTrans" presStyleLbl="sibTrans2D1" presStyleIdx="0" presStyleCnt="0"/>
      <dgm:spPr/>
    </dgm:pt>
    <dgm:pt modelId="{A38C50BD-A9A1-46B2-86A0-5D09A4C18561}" type="pres">
      <dgm:prSet presAssocID="{F6FFA692-CA42-438A-832C-3293298AEC62}" presName="compNode" presStyleCnt="0"/>
      <dgm:spPr/>
    </dgm:pt>
    <dgm:pt modelId="{CDA6267A-FCCF-4A1C-8522-8CB1D9CEC7E2}" type="pres">
      <dgm:prSet presAssocID="{F6FFA692-CA42-438A-832C-3293298AEC62}" presName="iconBgRect" presStyleLbl="bgShp" presStyleIdx="2" presStyleCnt="4"/>
      <dgm:spPr/>
    </dgm:pt>
    <dgm:pt modelId="{86F92F82-C715-4994-999C-D32CCA955141}" type="pres">
      <dgm:prSet presAssocID="{F6FFA692-CA42-438A-832C-3293298AEC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4087360C-68FC-4E98-9FC4-D97B8D975201}" type="pres">
      <dgm:prSet presAssocID="{F6FFA692-CA42-438A-832C-3293298AEC62}" presName="spaceRect" presStyleCnt="0"/>
      <dgm:spPr/>
    </dgm:pt>
    <dgm:pt modelId="{4DAC4768-623A-4D53-926E-5DE1E63BF7CF}" type="pres">
      <dgm:prSet presAssocID="{F6FFA692-CA42-438A-832C-3293298AEC62}" presName="textRect" presStyleLbl="revTx" presStyleIdx="2" presStyleCnt="4">
        <dgm:presLayoutVars>
          <dgm:chMax val="1"/>
          <dgm:chPref val="1"/>
        </dgm:presLayoutVars>
      </dgm:prSet>
      <dgm:spPr/>
    </dgm:pt>
    <dgm:pt modelId="{F37F656B-A4DC-4BD9-90C4-E25AC64E1121}" type="pres">
      <dgm:prSet presAssocID="{62AA78AE-781F-4A6E-97CC-1542C801118E}" presName="sibTrans" presStyleLbl="sibTrans2D1" presStyleIdx="0" presStyleCnt="0"/>
      <dgm:spPr/>
    </dgm:pt>
    <dgm:pt modelId="{F9737C87-4D7D-4ADD-96F0-7D27CE59EDE8}" type="pres">
      <dgm:prSet presAssocID="{11399E26-A934-4503-9F1E-1B01E7AB6AF1}" presName="compNode" presStyleCnt="0"/>
      <dgm:spPr/>
    </dgm:pt>
    <dgm:pt modelId="{6CBAF35D-7BF1-47E2-9906-CC4EBC1D6E24}" type="pres">
      <dgm:prSet presAssocID="{11399E26-A934-4503-9F1E-1B01E7AB6AF1}" presName="iconBgRect" presStyleLbl="bgShp" presStyleIdx="3" presStyleCnt="4"/>
      <dgm:spPr/>
    </dgm:pt>
    <dgm:pt modelId="{67E009FD-C40F-45F3-8BBF-436B0C819D4D}" type="pres">
      <dgm:prSet presAssocID="{11399E26-A934-4503-9F1E-1B01E7AB6AF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dney"/>
        </a:ext>
      </dgm:extLst>
    </dgm:pt>
    <dgm:pt modelId="{638BD133-F095-4DD0-89FA-3A7981C95F92}" type="pres">
      <dgm:prSet presAssocID="{11399E26-A934-4503-9F1E-1B01E7AB6AF1}" presName="spaceRect" presStyleCnt="0"/>
      <dgm:spPr/>
    </dgm:pt>
    <dgm:pt modelId="{811DEDF0-E454-4CAF-95B7-156482F90259}" type="pres">
      <dgm:prSet presAssocID="{11399E26-A934-4503-9F1E-1B01E7AB6AF1}" presName="textRect" presStyleLbl="revTx" presStyleIdx="3" presStyleCnt="4">
        <dgm:presLayoutVars>
          <dgm:chMax val="1"/>
          <dgm:chPref val="1"/>
        </dgm:presLayoutVars>
      </dgm:prSet>
      <dgm:spPr/>
    </dgm:pt>
  </dgm:ptLst>
  <dgm:cxnLst>
    <dgm:cxn modelId="{14CA1305-5CF6-4A19-83CB-52EC1BFEDE53}" type="presOf" srcId="{3113D8AE-B3B6-40D8-A14B-437308B9D913}" destId="{F256EF4A-5983-4675-8C60-CA2D0A8BEB83}" srcOrd="0" destOrd="0" presId="urn:microsoft.com/office/officeart/2018/2/layout/IconCircleList"/>
    <dgm:cxn modelId="{B0B7B32A-B2AD-4BF4-BDA4-2EE952973361}" srcId="{FC87E679-4426-4E0E-B4AF-A690A21AC25F}" destId="{1DA8812A-87AC-49D6-AC98-CB916963AFE5}" srcOrd="0" destOrd="0" parTransId="{28180918-FFF1-4B4F-95BF-8728E12D2A77}" sibTransId="{3113D8AE-B3B6-40D8-A14B-437308B9D913}"/>
    <dgm:cxn modelId="{E64C7D41-AA4E-4620-B74B-84784CFC7497}" type="presOf" srcId="{FC87E679-4426-4E0E-B4AF-A690A21AC25F}" destId="{BA05DEFE-53E9-44AD-8028-8EE69177FA76}" srcOrd="0" destOrd="0" presId="urn:microsoft.com/office/officeart/2018/2/layout/IconCircleList"/>
    <dgm:cxn modelId="{BB264446-66D7-4E79-8DBE-ABC4A09EA76D}" srcId="{FC87E679-4426-4E0E-B4AF-A690A21AC25F}" destId="{11399E26-A934-4503-9F1E-1B01E7AB6AF1}" srcOrd="3" destOrd="0" parTransId="{578F6A45-1075-4DB0-9AFA-EF59FCF0B2D1}" sibTransId="{6AC6FDEA-E532-4986-9C3D-0A69662CC2B3}"/>
    <dgm:cxn modelId="{BF7B5550-5D9E-4809-BD57-F07C53BD6E44}" type="presOf" srcId="{62AA78AE-781F-4A6E-97CC-1542C801118E}" destId="{F37F656B-A4DC-4BD9-90C4-E25AC64E1121}" srcOrd="0" destOrd="0" presId="urn:microsoft.com/office/officeart/2018/2/layout/IconCircleList"/>
    <dgm:cxn modelId="{5D987D50-7844-4374-ACAD-8CCFF0393361}" type="presOf" srcId="{F6FFA692-CA42-438A-832C-3293298AEC62}" destId="{4DAC4768-623A-4D53-926E-5DE1E63BF7CF}" srcOrd="0" destOrd="0" presId="urn:microsoft.com/office/officeart/2018/2/layout/IconCircleList"/>
    <dgm:cxn modelId="{3767C558-34EF-4E4B-B815-BFFCAB14AC90}" type="presOf" srcId="{1DA8812A-87AC-49D6-AC98-CB916963AFE5}" destId="{5656B1AC-5217-4AD2-A695-6EC4748377B6}" srcOrd="0" destOrd="0" presId="urn:microsoft.com/office/officeart/2018/2/layout/IconCircleList"/>
    <dgm:cxn modelId="{9243928A-F089-4627-B434-D8AC8095EDEB}" type="presOf" srcId="{740A6E33-8828-4560-B561-73C954FABF41}" destId="{AAC0C480-ADC9-4A0F-8B85-D3E7FEA0CF11}" srcOrd="0" destOrd="0" presId="urn:microsoft.com/office/officeart/2018/2/layout/IconCircleList"/>
    <dgm:cxn modelId="{3EFBEA8D-5F7B-45B8-BC07-5065A686546C}" type="presOf" srcId="{600FA845-D0C4-4A43-801B-C2A8CE6EDA14}" destId="{75B362B3-7D16-489F-91EA-267C4E21D6FA}" srcOrd="0" destOrd="0" presId="urn:microsoft.com/office/officeart/2018/2/layout/IconCircleList"/>
    <dgm:cxn modelId="{B56A36D3-D19A-469E-A887-CD4AD6581002}" type="presOf" srcId="{11399E26-A934-4503-9F1E-1B01E7AB6AF1}" destId="{811DEDF0-E454-4CAF-95B7-156482F90259}" srcOrd="0" destOrd="0" presId="urn:microsoft.com/office/officeart/2018/2/layout/IconCircleList"/>
    <dgm:cxn modelId="{134688E1-1CC6-4D34-9918-B5986973737B}" srcId="{FC87E679-4426-4E0E-B4AF-A690A21AC25F}" destId="{740A6E33-8828-4560-B561-73C954FABF41}" srcOrd="1" destOrd="0" parTransId="{781C9278-F565-4384-A1D4-CE4E362924CB}" sibTransId="{600FA845-D0C4-4A43-801B-C2A8CE6EDA14}"/>
    <dgm:cxn modelId="{6718B6E3-C3FA-4FFC-A0B6-0DB55A26EAF7}" srcId="{FC87E679-4426-4E0E-B4AF-A690A21AC25F}" destId="{F6FFA692-CA42-438A-832C-3293298AEC62}" srcOrd="2" destOrd="0" parTransId="{8D6A66AC-02AB-4961-8B89-3862AA4EFEC1}" sibTransId="{62AA78AE-781F-4A6E-97CC-1542C801118E}"/>
    <dgm:cxn modelId="{6EE0FBA6-A1AE-41A9-A3AF-4D55D3317B1E}" type="presParOf" srcId="{BA05DEFE-53E9-44AD-8028-8EE69177FA76}" destId="{C73D00DB-FEEB-4964-9C37-182A2E54684B}" srcOrd="0" destOrd="0" presId="urn:microsoft.com/office/officeart/2018/2/layout/IconCircleList"/>
    <dgm:cxn modelId="{53798393-986A-475C-A34C-6E1EA5EBD155}" type="presParOf" srcId="{C73D00DB-FEEB-4964-9C37-182A2E54684B}" destId="{1D235CB3-2FEB-4F55-BAFC-777158EB388A}" srcOrd="0" destOrd="0" presId="urn:microsoft.com/office/officeart/2018/2/layout/IconCircleList"/>
    <dgm:cxn modelId="{492FF351-4982-45D5-9055-CCDA562D29BC}" type="presParOf" srcId="{1D235CB3-2FEB-4F55-BAFC-777158EB388A}" destId="{3D30238D-30DD-43AC-802E-CEC8AEF7FF01}" srcOrd="0" destOrd="0" presId="urn:microsoft.com/office/officeart/2018/2/layout/IconCircleList"/>
    <dgm:cxn modelId="{8CE914BB-9BE9-4DFE-8D43-BBCD6B8D78A5}" type="presParOf" srcId="{1D235CB3-2FEB-4F55-BAFC-777158EB388A}" destId="{EB1E3F83-973F-4EF2-AC9D-46F5E42CEF0C}" srcOrd="1" destOrd="0" presId="urn:microsoft.com/office/officeart/2018/2/layout/IconCircleList"/>
    <dgm:cxn modelId="{AA738F3B-7F58-43AC-B81C-6BCBC83A2AE2}" type="presParOf" srcId="{1D235CB3-2FEB-4F55-BAFC-777158EB388A}" destId="{59DE17D8-A329-490D-88F6-13141369A9F6}" srcOrd="2" destOrd="0" presId="urn:microsoft.com/office/officeart/2018/2/layout/IconCircleList"/>
    <dgm:cxn modelId="{916C8D3B-4F81-4272-8585-33E4F3AF4E16}" type="presParOf" srcId="{1D235CB3-2FEB-4F55-BAFC-777158EB388A}" destId="{5656B1AC-5217-4AD2-A695-6EC4748377B6}" srcOrd="3" destOrd="0" presId="urn:microsoft.com/office/officeart/2018/2/layout/IconCircleList"/>
    <dgm:cxn modelId="{73C5F6DC-15DE-4926-AE91-FB9BE4CFFB4F}" type="presParOf" srcId="{C73D00DB-FEEB-4964-9C37-182A2E54684B}" destId="{F256EF4A-5983-4675-8C60-CA2D0A8BEB83}" srcOrd="1" destOrd="0" presId="urn:microsoft.com/office/officeart/2018/2/layout/IconCircleList"/>
    <dgm:cxn modelId="{3D805310-AFD1-494F-AE2E-917D7BC649D6}" type="presParOf" srcId="{C73D00DB-FEEB-4964-9C37-182A2E54684B}" destId="{BF32C61B-981E-476C-B40B-3B7C3F204DC8}" srcOrd="2" destOrd="0" presId="urn:microsoft.com/office/officeart/2018/2/layout/IconCircleList"/>
    <dgm:cxn modelId="{28FB0A03-EEDD-4E6C-8E8E-8FEAADB86F22}" type="presParOf" srcId="{BF32C61B-981E-476C-B40B-3B7C3F204DC8}" destId="{0148A5AF-AE83-47CA-BA20-67DC051C19B6}" srcOrd="0" destOrd="0" presId="urn:microsoft.com/office/officeart/2018/2/layout/IconCircleList"/>
    <dgm:cxn modelId="{D034BC02-6F44-4916-BEA6-A1DD8C8875CF}" type="presParOf" srcId="{BF32C61B-981E-476C-B40B-3B7C3F204DC8}" destId="{285D0BEF-0782-4544-9ECE-309A4C7350E2}" srcOrd="1" destOrd="0" presId="urn:microsoft.com/office/officeart/2018/2/layout/IconCircleList"/>
    <dgm:cxn modelId="{3065619B-BD67-4460-B2B8-5CBC67838C18}" type="presParOf" srcId="{BF32C61B-981E-476C-B40B-3B7C3F204DC8}" destId="{B47D76BE-0D9E-4BBC-8709-E8F08FFDCC9F}" srcOrd="2" destOrd="0" presId="urn:microsoft.com/office/officeart/2018/2/layout/IconCircleList"/>
    <dgm:cxn modelId="{CC915D4F-FE1D-4C56-B424-20D403456ADE}" type="presParOf" srcId="{BF32C61B-981E-476C-B40B-3B7C3F204DC8}" destId="{AAC0C480-ADC9-4A0F-8B85-D3E7FEA0CF11}" srcOrd="3" destOrd="0" presId="urn:microsoft.com/office/officeart/2018/2/layout/IconCircleList"/>
    <dgm:cxn modelId="{51A7DF87-2FC2-4EB6-B2EB-2C77D11004BF}" type="presParOf" srcId="{C73D00DB-FEEB-4964-9C37-182A2E54684B}" destId="{75B362B3-7D16-489F-91EA-267C4E21D6FA}" srcOrd="3" destOrd="0" presId="urn:microsoft.com/office/officeart/2018/2/layout/IconCircleList"/>
    <dgm:cxn modelId="{9CDF08A5-941B-45BD-8716-994D1AF775EC}" type="presParOf" srcId="{C73D00DB-FEEB-4964-9C37-182A2E54684B}" destId="{A38C50BD-A9A1-46B2-86A0-5D09A4C18561}" srcOrd="4" destOrd="0" presId="urn:microsoft.com/office/officeart/2018/2/layout/IconCircleList"/>
    <dgm:cxn modelId="{90CBF26F-CF94-4E84-BE13-C70EE1AF8D3E}" type="presParOf" srcId="{A38C50BD-A9A1-46B2-86A0-5D09A4C18561}" destId="{CDA6267A-FCCF-4A1C-8522-8CB1D9CEC7E2}" srcOrd="0" destOrd="0" presId="urn:microsoft.com/office/officeart/2018/2/layout/IconCircleList"/>
    <dgm:cxn modelId="{83BDBF11-163A-46B3-802D-19FF55ECD3D2}" type="presParOf" srcId="{A38C50BD-A9A1-46B2-86A0-5D09A4C18561}" destId="{86F92F82-C715-4994-999C-D32CCA955141}" srcOrd="1" destOrd="0" presId="urn:microsoft.com/office/officeart/2018/2/layout/IconCircleList"/>
    <dgm:cxn modelId="{9C2FF088-9D51-4635-8326-DDC9D760DDE2}" type="presParOf" srcId="{A38C50BD-A9A1-46B2-86A0-5D09A4C18561}" destId="{4087360C-68FC-4E98-9FC4-D97B8D975201}" srcOrd="2" destOrd="0" presId="urn:microsoft.com/office/officeart/2018/2/layout/IconCircleList"/>
    <dgm:cxn modelId="{1865F83F-7DDD-40CE-939F-42D44411F753}" type="presParOf" srcId="{A38C50BD-A9A1-46B2-86A0-5D09A4C18561}" destId="{4DAC4768-623A-4D53-926E-5DE1E63BF7CF}" srcOrd="3" destOrd="0" presId="urn:microsoft.com/office/officeart/2018/2/layout/IconCircleList"/>
    <dgm:cxn modelId="{383C5069-CE7B-4304-8B16-6D50289B50F8}" type="presParOf" srcId="{C73D00DB-FEEB-4964-9C37-182A2E54684B}" destId="{F37F656B-A4DC-4BD9-90C4-E25AC64E1121}" srcOrd="5" destOrd="0" presId="urn:microsoft.com/office/officeart/2018/2/layout/IconCircleList"/>
    <dgm:cxn modelId="{47B48271-3625-476F-9DBE-980F1516ED8C}" type="presParOf" srcId="{C73D00DB-FEEB-4964-9C37-182A2E54684B}" destId="{F9737C87-4D7D-4ADD-96F0-7D27CE59EDE8}" srcOrd="6" destOrd="0" presId="urn:microsoft.com/office/officeart/2018/2/layout/IconCircleList"/>
    <dgm:cxn modelId="{A51701BD-66AE-40BA-BFFF-56CDF618A095}" type="presParOf" srcId="{F9737C87-4D7D-4ADD-96F0-7D27CE59EDE8}" destId="{6CBAF35D-7BF1-47E2-9906-CC4EBC1D6E24}" srcOrd="0" destOrd="0" presId="urn:microsoft.com/office/officeart/2018/2/layout/IconCircleList"/>
    <dgm:cxn modelId="{38C28495-DF21-4BE4-96C4-0F61C1D76EA2}" type="presParOf" srcId="{F9737C87-4D7D-4ADD-96F0-7D27CE59EDE8}" destId="{67E009FD-C40F-45F3-8BBF-436B0C819D4D}" srcOrd="1" destOrd="0" presId="urn:microsoft.com/office/officeart/2018/2/layout/IconCircleList"/>
    <dgm:cxn modelId="{77CAFAE5-ABB7-488A-AC33-53955A5032AC}" type="presParOf" srcId="{F9737C87-4D7D-4ADD-96F0-7D27CE59EDE8}" destId="{638BD133-F095-4DD0-89FA-3A7981C95F92}" srcOrd="2" destOrd="0" presId="urn:microsoft.com/office/officeart/2018/2/layout/IconCircleList"/>
    <dgm:cxn modelId="{AE5E79D4-9D7B-41C0-A828-909C436ABAA2}" type="presParOf" srcId="{F9737C87-4D7D-4ADD-96F0-7D27CE59EDE8}" destId="{811DEDF0-E454-4CAF-95B7-156482F902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65026B-EDD6-4FA5-BCD9-5F1930537049}"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83474C75-CAE3-45AE-A5E3-B981350AE435}">
      <dgm:prSet/>
      <dgm:spPr/>
      <dgm:t>
        <a:bodyPr/>
        <a:lstStyle/>
        <a:p>
          <a:r>
            <a:rPr lang="en-US" dirty="0"/>
            <a:t>I</a:t>
          </a:r>
          <a:r>
            <a:rPr lang="en-US" b="0" i="0" dirty="0"/>
            <a:t>nventory management: AI can be used to help blood banks manage their inventory of blood products more efficiently. For example, algorithms could be developed to prioritize which blood products should be used first based on factors such as expiration dates, demand, and testing results.</a:t>
          </a:r>
          <a:endParaRPr lang="en-US" dirty="0"/>
        </a:p>
      </dgm:t>
    </dgm:pt>
    <dgm:pt modelId="{E5C1F1DC-1675-4EB7-B040-F2EEC04D3FEC}" type="parTrans" cxnId="{AD13CD63-414E-4587-B2CF-E34EFCB59727}">
      <dgm:prSet/>
      <dgm:spPr/>
      <dgm:t>
        <a:bodyPr/>
        <a:lstStyle/>
        <a:p>
          <a:endParaRPr lang="en-US"/>
        </a:p>
      </dgm:t>
    </dgm:pt>
    <dgm:pt modelId="{E3815A23-C148-483B-9F05-FBCEFA6ECFE5}" type="sibTrans" cxnId="{AD13CD63-414E-4587-B2CF-E34EFCB59727}">
      <dgm:prSet/>
      <dgm:spPr/>
      <dgm:t>
        <a:bodyPr/>
        <a:lstStyle/>
        <a:p>
          <a:endParaRPr lang="en-US"/>
        </a:p>
      </dgm:t>
    </dgm:pt>
    <dgm:pt modelId="{47426710-5516-4316-8966-45B1119DCEA9}">
      <dgm:prSet/>
      <dgm:spPr/>
      <dgm:t>
        <a:bodyPr/>
        <a:lstStyle/>
        <a:p>
          <a:r>
            <a:rPr lang="en-US" b="0" i="0" dirty="0"/>
            <a:t>Improved blood testing: AI could be used to develop new and more accurate blood testing methods. For example, machine learning algorithms could be trained to identify subtle changes in blood samples that might indicate the presence of certain diseases or conditions.</a:t>
          </a:r>
          <a:endParaRPr lang="en-US" dirty="0"/>
        </a:p>
      </dgm:t>
    </dgm:pt>
    <dgm:pt modelId="{F40C0384-6CEA-4ADF-9C1E-81B7B3634210}" type="parTrans" cxnId="{403CD1E9-FCB2-44D9-B12E-9F2A2AA0C1D3}">
      <dgm:prSet/>
      <dgm:spPr/>
      <dgm:t>
        <a:bodyPr/>
        <a:lstStyle/>
        <a:p>
          <a:endParaRPr lang="en-US"/>
        </a:p>
      </dgm:t>
    </dgm:pt>
    <dgm:pt modelId="{EBF535D7-97AB-4FB2-AAE3-0F4CA3C85D93}" type="sibTrans" cxnId="{403CD1E9-FCB2-44D9-B12E-9F2A2AA0C1D3}">
      <dgm:prSet/>
      <dgm:spPr/>
      <dgm:t>
        <a:bodyPr/>
        <a:lstStyle/>
        <a:p>
          <a:endParaRPr lang="en-US"/>
        </a:p>
      </dgm:t>
    </dgm:pt>
    <dgm:pt modelId="{2A19263F-08F6-44A0-8792-3CA0BA0F66CA}">
      <dgm:prSet/>
      <dgm:spPr/>
      <dgm:t>
        <a:bodyPr/>
        <a:lstStyle/>
        <a:p>
          <a:r>
            <a:rPr lang="en-US" b="0" i="0" dirty="0">
              <a:effectLst/>
              <a:latin typeface="-apple-system"/>
            </a:rPr>
            <a:t>Predictive analytics: AI can be used to analyze large amounts of data from past </a:t>
          </a:r>
          <a:r>
            <a:rPr lang="en-US" b="0" i="0" u="none" strike="noStrike" dirty="0">
              <a:effectLst/>
              <a:latin typeface="-apple-system"/>
            </a:rPr>
            <a:t>blood donations</a:t>
          </a:r>
          <a:r>
            <a:rPr lang="en-US" b="0" i="0" dirty="0">
              <a:effectLst/>
              <a:latin typeface="-apple-system"/>
            </a:rPr>
            <a:t> and predict future demand for specific blood types based on factors such as location, time of year, and population demographics. This could help blood banks better anticipate and prepare for shortages or surpluses of certain blood types.</a:t>
          </a:r>
          <a:endParaRPr lang="en-US" dirty="0"/>
        </a:p>
      </dgm:t>
    </dgm:pt>
    <dgm:pt modelId="{F6B6B2E9-CBAE-443B-8020-38D9ECDB550E}" type="parTrans" cxnId="{F8E1784E-9BB7-402B-806B-1F2249B3EF3B}">
      <dgm:prSet/>
      <dgm:spPr/>
      <dgm:t>
        <a:bodyPr/>
        <a:lstStyle/>
        <a:p>
          <a:endParaRPr lang="en-US"/>
        </a:p>
      </dgm:t>
    </dgm:pt>
    <dgm:pt modelId="{52359060-12C9-46C1-9E4D-B24E6ECB66E4}" type="sibTrans" cxnId="{F8E1784E-9BB7-402B-806B-1F2249B3EF3B}">
      <dgm:prSet/>
      <dgm:spPr/>
      <dgm:t>
        <a:bodyPr/>
        <a:lstStyle/>
        <a:p>
          <a:endParaRPr lang="en-US"/>
        </a:p>
      </dgm:t>
    </dgm:pt>
    <dgm:pt modelId="{6C61DA3E-2994-4B37-9C53-E92EB6513A2C}" type="pres">
      <dgm:prSet presAssocID="{9F65026B-EDD6-4FA5-BCD9-5F1930537049}" presName="root" presStyleCnt="0">
        <dgm:presLayoutVars>
          <dgm:dir/>
          <dgm:resizeHandles val="exact"/>
        </dgm:presLayoutVars>
      </dgm:prSet>
      <dgm:spPr/>
    </dgm:pt>
    <dgm:pt modelId="{178E28F9-21F8-4CA5-979C-69860A4399CB}" type="pres">
      <dgm:prSet presAssocID="{83474C75-CAE3-45AE-A5E3-B981350AE435}" presName="compNode" presStyleCnt="0"/>
      <dgm:spPr/>
    </dgm:pt>
    <dgm:pt modelId="{BFC8A768-AD3C-43BC-9B90-42DFAA13FE26}" type="pres">
      <dgm:prSet presAssocID="{83474C75-CAE3-45AE-A5E3-B981350AE435}" presName="bgRect" presStyleLbl="bgShp" presStyleIdx="0" presStyleCnt="3"/>
      <dgm:spPr/>
    </dgm:pt>
    <dgm:pt modelId="{AB484F41-41A4-4AC7-AA06-2AF631D34311}" type="pres">
      <dgm:prSet presAssocID="{83474C75-CAE3-45AE-A5E3-B981350AE43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3D219C6F-54FF-4A74-B88D-7683A07F0153}" type="pres">
      <dgm:prSet presAssocID="{83474C75-CAE3-45AE-A5E3-B981350AE435}" presName="spaceRect" presStyleCnt="0"/>
      <dgm:spPr/>
    </dgm:pt>
    <dgm:pt modelId="{07BCF4DA-5BD6-4B7F-8361-D5ED868D4044}" type="pres">
      <dgm:prSet presAssocID="{83474C75-CAE3-45AE-A5E3-B981350AE435}" presName="parTx" presStyleLbl="revTx" presStyleIdx="0" presStyleCnt="3">
        <dgm:presLayoutVars>
          <dgm:chMax val="0"/>
          <dgm:chPref val="0"/>
        </dgm:presLayoutVars>
      </dgm:prSet>
      <dgm:spPr/>
    </dgm:pt>
    <dgm:pt modelId="{F931BD7B-6687-4EC3-BC72-36361E318357}" type="pres">
      <dgm:prSet presAssocID="{E3815A23-C148-483B-9F05-FBCEFA6ECFE5}" presName="sibTrans" presStyleCnt="0"/>
      <dgm:spPr/>
    </dgm:pt>
    <dgm:pt modelId="{0FD7E131-0C91-4D70-A23C-7C326E8A0A44}" type="pres">
      <dgm:prSet presAssocID="{47426710-5516-4316-8966-45B1119DCEA9}" presName="compNode" presStyleCnt="0"/>
      <dgm:spPr/>
    </dgm:pt>
    <dgm:pt modelId="{B248D16F-B708-4F3E-AE87-ADC0371E146E}" type="pres">
      <dgm:prSet presAssocID="{47426710-5516-4316-8966-45B1119DCEA9}" presName="bgRect" presStyleLbl="bgShp" presStyleIdx="1" presStyleCnt="3"/>
      <dgm:spPr/>
    </dgm:pt>
    <dgm:pt modelId="{516BEB2F-B904-4E37-95FC-F6D4B0235957}" type="pres">
      <dgm:prSet presAssocID="{47426710-5516-4316-8966-45B1119DC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2CCABE44-1903-421A-92F0-8F116195DB0A}" type="pres">
      <dgm:prSet presAssocID="{47426710-5516-4316-8966-45B1119DCEA9}" presName="spaceRect" presStyleCnt="0"/>
      <dgm:spPr/>
    </dgm:pt>
    <dgm:pt modelId="{AEACA0C9-9907-4116-B07D-AC8D90C3F2A4}" type="pres">
      <dgm:prSet presAssocID="{47426710-5516-4316-8966-45B1119DCEA9}" presName="parTx" presStyleLbl="revTx" presStyleIdx="1" presStyleCnt="3">
        <dgm:presLayoutVars>
          <dgm:chMax val="0"/>
          <dgm:chPref val="0"/>
        </dgm:presLayoutVars>
      </dgm:prSet>
      <dgm:spPr/>
    </dgm:pt>
    <dgm:pt modelId="{DA22E5A2-E35F-466E-B56F-858CE9F00139}" type="pres">
      <dgm:prSet presAssocID="{EBF535D7-97AB-4FB2-AAE3-0F4CA3C85D93}" presName="sibTrans" presStyleCnt="0"/>
      <dgm:spPr/>
    </dgm:pt>
    <dgm:pt modelId="{D80F9D64-FCED-4C3E-A041-6DFB5C959F11}" type="pres">
      <dgm:prSet presAssocID="{2A19263F-08F6-44A0-8792-3CA0BA0F66CA}" presName="compNode" presStyleCnt="0"/>
      <dgm:spPr/>
    </dgm:pt>
    <dgm:pt modelId="{F75449BE-7868-4134-9A3D-696D000F8D7C}" type="pres">
      <dgm:prSet presAssocID="{2A19263F-08F6-44A0-8792-3CA0BA0F66CA}" presName="bgRect" presStyleLbl="bgShp" presStyleIdx="2" presStyleCnt="3"/>
      <dgm:spPr/>
    </dgm:pt>
    <dgm:pt modelId="{E9C7EAB7-F2B9-4BA3-93EA-2934024228E6}" type="pres">
      <dgm:prSet presAssocID="{2A19263F-08F6-44A0-8792-3CA0BA0F66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dney"/>
        </a:ext>
      </dgm:extLst>
    </dgm:pt>
    <dgm:pt modelId="{0DAE19B9-11FA-498B-912D-A6030B864A4E}" type="pres">
      <dgm:prSet presAssocID="{2A19263F-08F6-44A0-8792-3CA0BA0F66CA}" presName="spaceRect" presStyleCnt="0"/>
      <dgm:spPr/>
    </dgm:pt>
    <dgm:pt modelId="{88814A8C-02D4-4304-BA66-5A2B751F5C24}" type="pres">
      <dgm:prSet presAssocID="{2A19263F-08F6-44A0-8792-3CA0BA0F66CA}" presName="parTx" presStyleLbl="revTx" presStyleIdx="2" presStyleCnt="3">
        <dgm:presLayoutVars>
          <dgm:chMax val="0"/>
          <dgm:chPref val="0"/>
        </dgm:presLayoutVars>
      </dgm:prSet>
      <dgm:spPr/>
    </dgm:pt>
  </dgm:ptLst>
  <dgm:cxnLst>
    <dgm:cxn modelId="{A16BEF1E-A8EB-4D28-BD5F-82DF48725716}" type="presOf" srcId="{83474C75-CAE3-45AE-A5E3-B981350AE435}" destId="{07BCF4DA-5BD6-4B7F-8361-D5ED868D4044}" srcOrd="0" destOrd="0" presId="urn:microsoft.com/office/officeart/2018/2/layout/IconVerticalSolidList"/>
    <dgm:cxn modelId="{16B83A22-7FDC-4D2D-8C38-D47B3B4D80E7}" type="presOf" srcId="{9F65026B-EDD6-4FA5-BCD9-5F1930537049}" destId="{6C61DA3E-2994-4B37-9C53-E92EB6513A2C}" srcOrd="0" destOrd="0" presId="urn:microsoft.com/office/officeart/2018/2/layout/IconVerticalSolidList"/>
    <dgm:cxn modelId="{AD13CD63-414E-4587-B2CF-E34EFCB59727}" srcId="{9F65026B-EDD6-4FA5-BCD9-5F1930537049}" destId="{83474C75-CAE3-45AE-A5E3-B981350AE435}" srcOrd="0" destOrd="0" parTransId="{E5C1F1DC-1675-4EB7-B040-F2EEC04D3FEC}" sibTransId="{E3815A23-C148-483B-9F05-FBCEFA6ECFE5}"/>
    <dgm:cxn modelId="{F8E1784E-9BB7-402B-806B-1F2249B3EF3B}" srcId="{9F65026B-EDD6-4FA5-BCD9-5F1930537049}" destId="{2A19263F-08F6-44A0-8792-3CA0BA0F66CA}" srcOrd="2" destOrd="0" parTransId="{F6B6B2E9-CBAE-443B-8020-38D9ECDB550E}" sibTransId="{52359060-12C9-46C1-9E4D-B24E6ECB66E4}"/>
    <dgm:cxn modelId="{F8E8A182-96CE-4EB1-9BFC-04D91983E55C}" type="presOf" srcId="{2A19263F-08F6-44A0-8792-3CA0BA0F66CA}" destId="{88814A8C-02D4-4304-BA66-5A2B751F5C24}" srcOrd="0" destOrd="0" presId="urn:microsoft.com/office/officeart/2018/2/layout/IconVerticalSolidList"/>
    <dgm:cxn modelId="{F63B87AB-D449-4161-9078-89A6FA582C4F}" type="presOf" srcId="{47426710-5516-4316-8966-45B1119DCEA9}" destId="{AEACA0C9-9907-4116-B07D-AC8D90C3F2A4}" srcOrd="0" destOrd="0" presId="urn:microsoft.com/office/officeart/2018/2/layout/IconVerticalSolidList"/>
    <dgm:cxn modelId="{403CD1E9-FCB2-44D9-B12E-9F2A2AA0C1D3}" srcId="{9F65026B-EDD6-4FA5-BCD9-5F1930537049}" destId="{47426710-5516-4316-8966-45B1119DCEA9}" srcOrd="1" destOrd="0" parTransId="{F40C0384-6CEA-4ADF-9C1E-81B7B3634210}" sibTransId="{EBF535D7-97AB-4FB2-AAE3-0F4CA3C85D93}"/>
    <dgm:cxn modelId="{B3ECDBA2-72E1-4A1C-94AA-74DE0C99C087}" type="presParOf" srcId="{6C61DA3E-2994-4B37-9C53-E92EB6513A2C}" destId="{178E28F9-21F8-4CA5-979C-69860A4399CB}" srcOrd="0" destOrd="0" presId="urn:microsoft.com/office/officeart/2018/2/layout/IconVerticalSolidList"/>
    <dgm:cxn modelId="{A270100D-E3C1-41B9-BCE4-B431489AABD9}" type="presParOf" srcId="{178E28F9-21F8-4CA5-979C-69860A4399CB}" destId="{BFC8A768-AD3C-43BC-9B90-42DFAA13FE26}" srcOrd="0" destOrd="0" presId="urn:microsoft.com/office/officeart/2018/2/layout/IconVerticalSolidList"/>
    <dgm:cxn modelId="{F9652CA8-90FE-4792-BD52-9FDCCA78E156}" type="presParOf" srcId="{178E28F9-21F8-4CA5-979C-69860A4399CB}" destId="{AB484F41-41A4-4AC7-AA06-2AF631D34311}" srcOrd="1" destOrd="0" presId="urn:microsoft.com/office/officeart/2018/2/layout/IconVerticalSolidList"/>
    <dgm:cxn modelId="{CD726412-9240-4C92-BCE0-7CF1F7CE1FB5}" type="presParOf" srcId="{178E28F9-21F8-4CA5-979C-69860A4399CB}" destId="{3D219C6F-54FF-4A74-B88D-7683A07F0153}" srcOrd="2" destOrd="0" presId="urn:microsoft.com/office/officeart/2018/2/layout/IconVerticalSolidList"/>
    <dgm:cxn modelId="{68DA8025-4616-42F4-8FBE-C85187873036}" type="presParOf" srcId="{178E28F9-21F8-4CA5-979C-69860A4399CB}" destId="{07BCF4DA-5BD6-4B7F-8361-D5ED868D4044}" srcOrd="3" destOrd="0" presId="urn:microsoft.com/office/officeart/2018/2/layout/IconVerticalSolidList"/>
    <dgm:cxn modelId="{F5B1CAA0-3255-4B7E-A442-9A12A278CF5B}" type="presParOf" srcId="{6C61DA3E-2994-4B37-9C53-E92EB6513A2C}" destId="{F931BD7B-6687-4EC3-BC72-36361E318357}" srcOrd="1" destOrd="0" presId="urn:microsoft.com/office/officeart/2018/2/layout/IconVerticalSolidList"/>
    <dgm:cxn modelId="{2498CA2F-BF77-4151-8CB5-9769116F9581}" type="presParOf" srcId="{6C61DA3E-2994-4B37-9C53-E92EB6513A2C}" destId="{0FD7E131-0C91-4D70-A23C-7C326E8A0A44}" srcOrd="2" destOrd="0" presId="urn:microsoft.com/office/officeart/2018/2/layout/IconVerticalSolidList"/>
    <dgm:cxn modelId="{217AB71E-64B5-48C1-AA10-188AA0D97B45}" type="presParOf" srcId="{0FD7E131-0C91-4D70-A23C-7C326E8A0A44}" destId="{B248D16F-B708-4F3E-AE87-ADC0371E146E}" srcOrd="0" destOrd="0" presId="urn:microsoft.com/office/officeart/2018/2/layout/IconVerticalSolidList"/>
    <dgm:cxn modelId="{E5215703-5AD0-4253-B23C-DB90F35D364C}" type="presParOf" srcId="{0FD7E131-0C91-4D70-A23C-7C326E8A0A44}" destId="{516BEB2F-B904-4E37-95FC-F6D4B0235957}" srcOrd="1" destOrd="0" presId="urn:microsoft.com/office/officeart/2018/2/layout/IconVerticalSolidList"/>
    <dgm:cxn modelId="{4CA146A9-D3FF-482A-823A-884ADD6A2CE6}" type="presParOf" srcId="{0FD7E131-0C91-4D70-A23C-7C326E8A0A44}" destId="{2CCABE44-1903-421A-92F0-8F116195DB0A}" srcOrd="2" destOrd="0" presId="urn:microsoft.com/office/officeart/2018/2/layout/IconVerticalSolidList"/>
    <dgm:cxn modelId="{3D2E21AB-91BD-41BF-947F-D79DB11C83D1}" type="presParOf" srcId="{0FD7E131-0C91-4D70-A23C-7C326E8A0A44}" destId="{AEACA0C9-9907-4116-B07D-AC8D90C3F2A4}" srcOrd="3" destOrd="0" presId="urn:microsoft.com/office/officeart/2018/2/layout/IconVerticalSolidList"/>
    <dgm:cxn modelId="{CEA26FD9-ABE2-4FEA-914D-B90773BD0487}" type="presParOf" srcId="{6C61DA3E-2994-4B37-9C53-E92EB6513A2C}" destId="{DA22E5A2-E35F-466E-B56F-858CE9F00139}" srcOrd="3" destOrd="0" presId="urn:microsoft.com/office/officeart/2018/2/layout/IconVerticalSolidList"/>
    <dgm:cxn modelId="{4980BE36-6147-4CD7-BC04-6A3EC650AE44}" type="presParOf" srcId="{6C61DA3E-2994-4B37-9C53-E92EB6513A2C}" destId="{D80F9D64-FCED-4C3E-A041-6DFB5C959F11}" srcOrd="4" destOrd="0" presId="urn:microsoft.com/office/officeart/2018/2/layout/IconVerticalSolidList"/>
    <dgm:cxn modelId="{3F421F09-62E4-4214-86E1-AE576303E707}" type="presParOf" srcId="{D80F9D64-FCED-4C3E-A041-6DFB5C959F11}" destId="{F75449BE-7868-4134-9A3D-696D000F8D7C}" srcOrd="0" destOrd="0" presId="urn:microsoft.com/office/officeart/2018/2/layout/IconVerticalSolidList"/>
    <dgm:cxn modelId="{D7168CE2-442E-4421-8355-6C14A3970D35}" type="presParOf" srcId="{D80F9D64-FCED-4C3E-A041-6DFB5C959F11}" destId="{E9C7EAB7-F2B9-4BA3-93EA-2934024228E6}" srcOrd="1" destOrd="0" presId="urn:microsoft.com/office/officeart/2018/2/layout/IconVerticalSolidList"/>
    <dgm:cxn modelId="{FFCDBF7B-1F83-4CB0-A970-3EDC9F69A05D}" type="presParOf" srcId="{D80F9D64-FCED-4C3E-A041-6DFB5C959F11}" destId="{0DAE19B9-11FA-498B-912D-A6030B864A4E}" srcOrd="2" destOrd="0" presId="urn:microsoft.com/office/officeart/2018/2/layout/IconVerticalSolidList"/>
    <dgm:cxn modelId="{E4BEA3AD-8D9E-40C0-B767-9FFEBA2FEB69}" type="presParOf" srcId="{D80F9D64-FCED-4C3E-A041-6DFB5C959F11}" destId="{88814A8C-02D4-4304-BA66-5A2B751F5C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52DBEF-D576-4434-8E18-6C52A2036F5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44622B-F68D-4F08-B38F-481E50929F17}">
      <dgm:prSet/>
      <dgm:spPr/>
      <dgm:t>
        <a:bodyPr/>
        <a:lstStyle/>
        <a:p>
          <a:r>
            <a:rPr lang="en-US"/>
            <a:t>Create a maintenance schedule for frequent application updates, bug fixes, and performance checks to ensure regular updates and maintenance.</a:t>
          </a:r>
        </a:p>
      </dgm:t>
    </dgm:pt>
    <dgm:pt modelId="{F2737B16-CD48-4ED4-B9CF-37DE81AEE7CB}" type="parTrans" cxnId="{2FE0874B-1FB9-4FC2-95BB-D307F7299525}">
      <dgm:prSet/>
      <dgm:spPr/>
      <dgm:t>
        <a:bodyPr/>
        <a:lstStyle/>
        <a:p>
          <a:endParaRPr lang="en-US"/>
        </a:p>
      </dgm:t>
    </dgm:pt>
    <dgm:pt modelId="{9DE6435D-2189-4EDA-BE4B-E9F3F0CE7C29}" type="sibTrans" cxnId="{2FE0874B-1FB9-4FC2-95BB-D307F7299525}">
      <dgm:prSet/>
      <dgm:spPr/>
      <dgm:t>
        <a:bodyPr/>
        <a:lstStyle/>
        <a:p>
          <a:endParaRPr lang="en-US"/>
        </a:p>
      </dgm:t>
    </dgm:pt>
    <dgm:pt modelId="{E7E4DF7F-1A40-4CE8-B045-C43D0ABA32D0}">
      <dgm:prSet/>
      <dgm:spPr/>
      <dgm:t>
        <a:bodyPr/>
        <a:lstStyle/>
        <a:p>
          <a:r>
            <a:rPr lang="en-US"/>
            <a:t>Regularly backup applications and data to prevent data loss in system breakdowns. Test backup techniques and store them securely to ensure proper functionality.</a:t>
          </a:r>
        </a:p>
      </dgm:t>
    </dgm:pt>
    <dgm:pt modelId="{BF4A7F4E-3B08-472E-9455-CAC5D109F567}" type="parTrans" cxnId="{DA760F94-C614-4AE9-91F3-5153AAB322B3}">
      <dgm:prSet/>
      <dgm:spPr/>
      <dgm:t>
        <a:bodyPr/>
        <a:lstStyle/>
        <a:p>
          <a:endParaRPr lang="en-US"/>
        </a:p>
      </dgm:t>
    </dgm:pt>
    <dgm:pt modelId="{FEBE364A-91E3-4DA3-87F0-1B2568F6595A}" type="sibTrans" cxnId="{DA760F94-C614-4AE9-91F3-5153AAB322B3}">
      <dgm:prSet/>
      <dgm:spPr/>
      <dgm:t>
        <a:bodyPr/>
        <a:lstStyle/>
        <a:p>
          <a:endParaRPr lang="en-US"/>
        </a:p>
      </dgm:t>
    </dgm:pt>
    <dgm:pt modelId="{DBA8C527-EC25-4B02-872A-74BC68D8685A}">
      <dgm:prSet/>
      <dgm:spPr/>
      <dgm:t>
        <a:bodyPr/>
        <a:lstStyle/>
        <a:p>
          <a:r>
            <a:rPr lang="en-US"/>
            <a:t>we provide simple training to help users understand how to use the application effectively. </a:t>
          </a:r>
        </a:p>
      </dgm:t>
    </dgm:pt>
    <dgm:pt modelId="{39428174-D1AB-449E-9016-A63A9251BCC9}" type="parTrans" cxnId="{1A9CB1C1-BAFB-4E5E-8A56-4A4E9A623AB9}">
      <dgm:prSet/>
      <dgm:spPr/>
      <dgm:t>
        <a:bodyPr/>
        <a:lstStyle/>
        <a:p>
          <a:endParaRPr lang="en-US"/>
        </a:p>
      </dgm:t>
    </dgm:pt>
    <dgm:pt modelId="{9A26BF0D-8186-464B-BD50-FB87FB66EC3B}" type="sibTrans" cxnId="{1A9CB1C1-BAFB-4E5E-8A56-4A4E9A623AB9}">
      <dgm:prSet/>
      <dgm:spPr/>
      <dgm:t>
        <a:bodyPr/>
        <a:lstStyle/>
        <a:p>
          <a:endParaRPr lang="en-US"/>
        </a:p>
      </dgm:t>
    </dgm:pt>
    <dgm:pt modelId="{236061BF-7C53-4AAC-A02E-4D1125C64F36}" type="pres">
      <dgm:prSet presAssocID="{5152DBEF-D576-4434-8E18-6C52A2036F50}" presName="root" presStyleCnt="0">
        <dgm:presLayoutVars>
          <dgm:dir/>
          <dgm:resizeHandles val="exact"/>
        </dgm:presLayoutVars>
      </dgm:prSet>
      <dgm:spPr/>
    </dgm:pt>
    <dgm:pt modelId="{20F8A4B1-475C-4532-98A0-BDF1A65A4A59}" type="pres">
      <dgm:prSet presAssocID="{B344622B-F68D-4F08-B38F-481E50929F17}" presName="compNode" presStyleCnt="0"/>
      <dgm:spPr/>
    </dgm:pt>
    <dgm:pt modelId="{9B3E7C67-8871-42BB-B482-B8EB280FA6C1}" type="pres">
      <dgm:prSet presAssocID="{B344622B-F68D-4F08-B38F-481E50929F17}" presName="bgRect" presStyleLbl="bgShp" presStyleIdx="0" presStyleCnt="3"/>
      <dgm:spPr/>
    </dgm:pt>
    <dgm:pt modelId="{5A2CD204-F2DD-430A-9F5B-CC53891424AF}" type="pres">
      <dgm:prSet presAssocID="{B344622B-F68D-4F08-B38F-481E50929F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a:ext>
      </dgm:extLst>
    </dgm:pt>
    <dgm:pt modelId="{0745AFAD-37FC-4078-9362-CA48DA6224BD}" type="pres">
      <dgm:prSet presAssocID="{B344622B-F68D-4F08-B38F-481E50929F17}" presName="spaceRect" presStyleCnt="0"/>
      <dgm:spPr/>
    </dgm:pt>
    <dgm:pt modelId="{A61FF33D-8DF4-4DE8-A069-081BA7B902EF}" type="pres">
      <dgm:prSet presAssocID="{B344622B-F68D-4F08-B38F-481E50929F17}" presName="parTx" presStyleLbl="revTx" presStyleIdx="0" presStyleCnt="3">
        <dgm:presLayoutVars>
          <dgm:chMax val="0"/>
          <dgm:chPref val="0"/>
        </dgm:presLayoutVars>
      </dgm:prSet>
      <dgm:spPr/>
    </dgm:pt>
    <dgm:pt modelId="{77E3A4E3-88B0-4C44-B5BB-1C8CF4AD28E7}" type="pres">
      <dgm:prSet presAssocID="{9DE6435D-2189-4EDA-BE4B-E9F3F0CE7C29}" presName="sibTrans" presStyleCnt="0"/>
      <dgm:spPr/>
    </dgm:pt>
    <dgm:pt modelId="{63F41833-32B1-403C-AAD9-E944B02299E6}" type="pres">
      <dgm:prSet presAssocID="{E7E4DF7F-1A40-4CE8-B045-C43D0ABA32D0}" presName="compNode" presStyleCnt="0"/>
      <dgm:spPr/>
    </dgm:pt>
    <dgm:pt modelId="{085AE00E-F7AA-47F7-9636-C6A54F79156E}" type="pres">
      <dgm:prSet presAssocID="{E7E4DF7F-1A40-4CE8-B045-C43D0ABA32D0}" presName="bgRect" presStyleLbl="bgShp" presStyleIdx="1" presStyleCnt="3"/>
      <dgm:spPr/>
    </dgm:pt>
    <dgm:pt modelId="{FA454678-39B6-4C5F-B031-C1A0B5E63D7F}" type="pres">
      <dgm:prSet presAssocID="{E7E4DF7F-1A40-4CE8-B045-C43D0ABA32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7533108-6BB6-4490-B3A2-39E1D9AF0EFA}" type="pres">
      <dgm:prSet presAssocID="{E7E4DF7F-1A40-4CE8-B045-C43D0ABA32D0}" presName="spaceRect" presStyleCnt="0"/>
      <dgm:spPr/>
    </dgm:pt>
    <dgm:pt modelId="{44CA5CED-3E8B-49C3-919A-6E1269B2D668}" type="pres">
      <dgm:prSet presAssocID="{E7E4DF7F-1A40-4CE8-B045-C43D0ABA32D0}" presName="parTx" presStyleLbl="revTx" presStyleIdx="1" presStyleCnt="3">
        <dgm:presLayoutVars>
          <dgm:chMax val="0"/>
          <dgm:chPref val="0"/>
        </dgm:presLayoutVars>
      </dgm:prSet>
      <dgm:spPr/>
    </dgm:pt>
    <dgm:pt modelId="{C3543A85-E9EF-4AEB-A9AB-EC1B6DF68489}" type="pres">
      <dgm:prSet presAssocID="{FEBE364A-91E3-4DA3-87F0-1B2568F6595A}" presName="sibTrans" presStyleCnt="0"/>
      <dgm:spPr/>
    </dgm:pt>
    <dgm:pt modelId="{765F25C6-4F1B-46EC-9A40-2BECD039A1AB}" type="pres">
      <dgm:prSet presAssocID="{DBA8C527-EC25-4B02-872A-74BC68D8685A}" presName="compNode" presStyleCnt="0"/>
      <dgm:spPr/>
    </dgm:pt>
    <dgm:pt modelId="{33E47011-8F0B-49A5-8952-22F0854A1FF0}" type="pres">
      <dgm:prSet presAssocID="{DBA8C527-EC25-4B02-872A-74BC68D8685A}" presName="bgRect" presStyleLbl="bgShp" presStyleIdx="2" presStyleCnt="3"/>
      <dgm:spPr/>
    </dgm:pt>
    <dgm:pt modelId="{06A13F83-1E06-493D-A1BD-7170D35A36FA}" type="pres">
      <dgm:prSet presAssocID="{DBA8C527-EC25-4B02-872A-74BC68D868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14F2687-7919-44FC-B09E-4C48BF34A629}" type="pres">
      <dgm:prSet presAssocID="{DBA8C527-EC25-4B02-872A-74BC68D8685A}" presName="spaceRect" presStyleCnt="0"/>
      <dgm:spPr/>
    </dgm:pt>
    <dgm:pt modelId="{2E9986E4-BA25-4BAF-A5E7-BA4526E952B3}" type="pres">
      <dgm:prSet presAssocID="{DBA8C527-EC25-4B02-872A-74BC68D8685A}" presName="parTx" presStyleLbl="revTx" presStyleIdx="2" presStyleCnt="3">
        <dgm:presLayoutVars>
          <dgm:chMax val="0"/>
          <dgm:chPref val="0"/>
        </dgm:presLayoutVars>
      </dgm:prSet>
      <dgm:spPr/>
    </dgm:pt>
  </dgm:ptLst>
  <dgm:cxnLst>
    <dgm:cxn modelId="{A0E52A05-CFC5-4417-B23D-87CAFF214503}" type="presOf" srcId="{DBA8C527-EC25-4B02-872A-74BC68D8685A}" destId="{2E9986E4-BA25-4BAF-A5E7-BA4526E952B3}" srcOrd="0" destOrd="0" presId="urn:microsoft.com/office/officeart/2018/2/layout/IconVerticalSolidList"/>
    <dgm:cxn modelId="{5DFEEB10-877B-49A0-B6D4-CFAC87A591D9}" type="presOf" srcId="{E7E4DF7F-1A40-4CE8-B045-C43D0ABA32D0}" destId="{44CA5CED-3E8B-49C3-919A-6E1269B2D668}" srcOrd="0" destOrd="0" presId="urn:microsoft.com/office/officeart/2018/2/layout/IconVerticalSolidList"/>
    <dgm:cxn modelId="{2FE0874B-1FB9-4FC2-95BB-D307F7299525}" srcId="{5152DBEF-D576-4434-8E18-6C52A2036F50}" destId="{B344622B-F68D-4F08-B38F-481E50929F17}" srcOrd="0" destOrd="0" parTransId="{F2737B16-CD48-4ED4-B9CF-37DE81AEE7CB}" sibTransId="{9DE6435D-2189-4EDA-BE4B-E9F3F0CE7C29}"/>
    <dgm:cxn modelId="{1F48CB93-CFD0-4E06-ACA1-E3F44C8A6C1A}" type="presOf" srcId="{B344622B-F68D-4F08-B38F-481E50929F17}" destId="{A61FF33D-8DF4-4DE8-A069-081BA7B902EF}" srcOrd="0" destOrd="0" presId="urn:microsoft.com/office/officeart/2018/2/layout/IconVerticalSolidList"/>
    <dgm:cxn modelId="{DA760F94-C614-4AE9-91F3-5153AAB322B3}" srcId="{5152DBEF-D576-4434-8E18-6C52A2036F50}" destId="{E7E4DF7F-1A40-4CE8-B045-C43D0ABA32D0}" srcOrd="1" destOrd="0" parTransId="{BF4A7F4E-3B08-472E-9455-CAC5D109F567}" sibTransId="{FEBE364A-91E3-4DA3-87F0-1B2568F6595A}"/>
    <dgm:cxn modelId="{1A9CB1C1-BAFB-4E5E-8A56-4A4E9A623AB9}" srcId="{5152DBEF-D576-4434-8E18-6C52A2036F50}" destId="{DBA8C527-EC25-4B02-872A-74BC68D8685A}" srcOrd="2" destOrd="0" parTransId="{39428174-D1AB-449E-9016-A63A9251BCC9}" sibTransId="{9A26BF0D-8186-464B-BD50-FB87FB66EC3B}"/>
    <dgm:cxn modelId="{D4A51DF5-90EF-46BB-A7C8-FAECCB9DDCAB}" type="presOf" srcId="{5152DBEF-D576-4434-8E18-6C52A2036F50}" destId="{236061BF-7C53-4AAC-A02E-4D1125C64F36}" srcOrd="0" destOrd="0" presId="urn:microsoft.com/office/officeart/2018/2/layout/IconVerticalSolidList"/>
    <dgm:cxn modelId="{DEEDE612-D0B1-47BC-A543-CA401A18347E}" type="presParOf" srcId="{236061BF-7C53-4AAC-A02E-4D1125C64F36}" destId="{20F8A4B1-475C-4532-98A0-BDF1A65A4A59}" srcOrd="0" destOrd="0" presId="urn:microsoft.com/office/officeart/2018/2/layout/IconVerticalSolidList"/>
    <dgm:cxn modelId="{580189B7-B592-462B-A071-9F71F9C964CB}" type="presParOf" srcId="{20F8A4B1-475C-4532-98A0-BDF1A65A4A59}" destId="{9B3E7C67-8871-42BB-B482-B8EB280FA6C1}" srcOrd="0" destOrd="0" presId="urn:microsoft.com/office/officeart/2018/2/layout/IconVerticalSolidList"/>
    <dgm:cxn modelId="{12ACBB52-C75F-4450-BE90-F5728FD0330E}" type="presParOf" srcId="{20F8A4B1-475C-4532-98A0-BDF1A65A4A59}" destId="{5A2CD204-F2DD-430A-9F5B-CC53891424AF}" srcOrd="1" destOrd="0" presId="urn:microsoft.com/office/officeart/2018/2/layout/IconVerticalSolidList"/>
    <dgm:cxn modelId="{F27BCF17-5F37-4D7B-A430-89023429049B}" type="presParOf" srcId="{20F8A4B1-475C-4532-98A0-BDF1A65A4A59}" destId="{0745AFAD-37FC-4078-9362-CA48DA6224BD}" srcOrd="2" destOrd="0" presId="urn:microsoft.com/office/officeart/2018/2/layout/IconVerticalSolidList"/>
    <dgm:cxn modelId="{9B2DAD59-BC67-4B60-969C-3A8BB559C5AE}" type="presParOf" srcId="{20F8A4B1-475C-4532-98A0-BDF1A65A4A59}" destId="{A61FF33D-8DF4-4DE8-A069-081BA7B902EF}" srcOrd="3" destOrd="0" presId="urn:microsoft.com/office/officeart/2018/2/layout/IconVerticalSolidList"/>
    <dgm:cxn modelId="{0B870FA8-8116-4487-BF1D-89ED98E40656}" type="presParOf" srcId="{236061BF-7C53-4AAC-A02E-4D1125C64F36}" destId="{77E3A4E3-88B0-4C44-B5BB-1C8CF4AD28E7}" srcOrd="1" destOrd="0" presId="urn:microsoft.com/office/officeart/2018/2/layout/IconVerticalSolidList"/>
    <dgm:cxn modelId="{642D48B6-3851-4E04-B93E-2894DC2104DC}" type="presParOf" srcId="{236061BF-7C53-4AAC-A02E-4D1125C64F36}" destId="{63F41833-32B1-403C-AAD9-E944B02299E6}" srcOrd="2" destOrd="0" presId="urn:microsoft.com/office/officeart/2018/2/layout/IconVerticalSolidList"/>
    <dgm:cxn modelId="{711A478E-3BB2-40BE-80A6-3C8408D1B047}" type="presParOf" srcId="{63F41833-32B1-403C-AAD9-E944B02299E6}" destId="{085AE00E-F7AA-47F7-9636-C6A54F79156E}" srcOrd="0" destOrd="0" presId="urn:microsoft.com/office/officeart/2018/2/layout/IconVerticalSolidList"/>
    <dgm:cxn modelId="{4C772C44-E832-4303-ABE4-EC93C020149B}" type="presParOf" srcId="{63F41833-32B1-403C-AAD9-E944B02299E6}" destId="{FA454678-39B6-4C5F-B031-C1A0B5E63D7F}" srcOrd="1" destOrd="0" presId="urn:microsoft.com/office/officeart/2018/2/layout/IconVerticalSolidList"/>
    <dgm:cxn modelId="{B70D3273-29FF-4432-B19C-B8A1C4A823DB}" type="presParOf" srcId="{63F41833-32B1-403C-AAD9-E944B02299E6}" destId="{57533108-6BB6-4490-B3A2-39E1D9AF0EFA}" srcOrd="2" destOrd="0" presId="urn:microsoft.com/office/officeart/2018/2/layout/IconVerticalSolidList"/>
    <dgm:cxn modelId="{9AF60A1D-5A2C-43B6-B1A9-48FC9B0EC828}" type="presParOf" srcId="{63F41833-32B1-403C-AAD9-E944B02299E6}" destId="{44CA5CED-3E8B-49C3-919A-6E1269B2D668}" srcOrd="3" destOrd="0" presId="urn:microsoft.com/office/officeart/2018/2/layout/IconVerticalSolidList"/>
    <dgm:cxn modelId="{EC08EF53-E0C9-4750-8F23-96F9152AA93F}" type="presParOf" srcId="{236061BF-7C53-4AAC-A02E-4D1125C64F36}" destId="{C3543A85-E9EF-4AEB-A9AB-EC1B6DF68489}" srcOrd="3" destOrd="0" presId="urn:microsoft.com/office/officeart/2018/2/layout/IconVerticalSolidList"/>
    <dgm:cxn modelId="{B7C8518C-EEC4-4AC5-A5DD-03D7014AD74D}" type="presParOf" srcId="{236061BF-7C53-4AAC-A02E-4D1125C64F36}" destId="{765F25C6-4F1B-46EC-9A40-2BECD039A1AB}" srcOrd="4" destOrd="0" presId="urn:microsoft.com/office/officeart/2018/2/layout/IconVerticalSolidList"/>
    <dgm:cxn modelId="{79797ED5-B5E8-4F30-A46B-1FAB8FBC5C75}" type="presParOf" srcId="{765F25C6-4F1B-46EC-9A40-2BECD039A1AB}" destId="{33E47011-8F0B-49A5-8952-22F0854A1FF0}" srcOrd="0" destOrd="0" presId="urn:microsoft.com/office/officeart/2018/2/layout/IconVerticalSolidList"/>
    <dgm:cxn modelId="{8634094C-B21D-4EB1-AF9B-28C2BDA9A60F}" type="presParOf" srcId="{765F25C6-4F1B-46EC-9A40-2BECD039A1AB}" destId="{06A13F83-1E06-493D-A1BD-7170D35A36FA}" srcOrd="1" destOrd="0" presId="urn:microsoft.com/office/officeart/2018/2/layout/IconVerticalSolidList"/>
    <dgm:cxn modelId="{611FEDCC-F73E-40B9-ADF5-34719B733BAB}" type="presParOf" srcId="{765F25C6-4F1B-46EC-9A40-2BECD039A1AB}" destId="{114F2687-7919-44FC-B09E-4C48BF34A629}" srcOrd="2" destOrd="0" presId="urn:microsoft.com/office/officeart/2018/2/layout/IconVerticalSolidList"/>
    <dgm:cxn modelId="{3D4F950B-238D-4B9E-9B8E-D12888867E63}" type="presParOf" srcId="{765F25C6-4F1B-46EC-9A40-2BECD039A1AB}" destId="{2E9986E4-BA25-4BAF-A5E7-BA4526E952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F936D-C86B-447A-BF77-0C5F3F4D6495}">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D661B8-FEE7-4A80-B3E7-4DC8AB76BD3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34351-AA74-457C-828B-0D485CFF0FB5}">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The blood bank management system is built using a layered architecture.</a:t>
          </a:r>
        </a:p>
      </dsp:txBody>
      <dsp:txXfrm>
        <a:off x="75768" y="3053169"/>
        <a:ext cx="3093750" cy="720000"/>
      </dsp:txXfrm>
    </dsp:sp>
    <dsp:sp modelId="{17F421F6-0C82-4AA6-B5B2-5320CE146857}">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1B4DF-EE72-4A88-916D-18E3DAC286EC}">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9F645-D4B0-4B3B-9E93-225EBBAE2082}">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The architecture is based on the separation of concerns (SoC) and single resposibility principle (SRP) design patterns. </a:t>
          </a:r>
        </a:p>
      </dsp:txBody>
      <dsp:txXfrm>
        <a:off x="3710925" y="3053169"/>
        <a:ext cx="3093750" cy="720000"/>
      </dsp:txXfrm>
    </dsp:sp>
    <dsp:sp modelId="{230903D2-8936-44C4-AA61-1EBA09CA104E}">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19ABD-C585-41D6-ABE6-2E58702B6ED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EA95F5-51DF-4F48-B220-82A2AC1619CD}">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The application is divided into three layes: presentation, business and data access. </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6E8F8-FD68-4F97-A1D3-1F568207908A}">
      <dsp:nvSpPr>
        <dsp:cNvPr id="0" name=""/>
        <dsp:cNvSpPr/>
      </dsp:nvSpPr>
      <dsp:spPr>
        <a:xfrm>
          <a:off x="0" y="121853"/>
          <a:ext cx="6245265" cy="12694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ADO.NET was used for building the data access layer. </a:t>
          </a:r>
        </a:p>
      </dsp:txBody>
      <dsp:txXfrm>
        <a:off x="61969" y="183822"/>
        <a:ext cx="6121327" cy="1145511"/>
      </dsp:txXfrm>
    </dsp:sp>
    <dsp:sp modelId="{EA81BD06-06A5-4BFE-B3A7-0EE246C70BD7}">
      <dsp:nvSpPr>
        <dsp:cNvPr id="0" name=""/>
        <dsp:cNvSpPr/>
      </dsp:nvSpPr>
      <dsp:spPr>
        <a:xfrm>
          <a:off x="0" y="1480583"/>
          <a:ext cx="6245265" cy="1269449"/>
        </a:xfrm>
        <a:prstGeom prst="roundRect">
          <a:avLst/>
        </a:prstGeom>
        <a:solidFill>
          <a:schemeClr val="accent2">
            <a:hueOff val="2054433"/>
            <a:satOff val="0"/>
            <a:lumOff val="6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SQL Server was used as the database management system. </a:t>
          </a:r>
        </a:p>
      </dsp:txBody>
      <dsp:txXfrm>
        <a:off x="61969" y="1542552"/>
        <a:ext cx="6121327" cy="1145511"/>
      </dsp:txXfrm>
    </dsp:sp>
    <dsp:sp modelId="{BB871F8D-B548-496A-8745-EBF9BDE84D83}">
      <dsp:nvSpPr>
        <dsp:cNvPr id="0" name=""/>
        <dsp:cNvSpPr/>
      </dsp:nvSpPr>
      <dsp:spPr>
        <a:xfrm>
          <a:off x="0" y="2839313"/>
          <a:ext cx="6245265" cy="1269449"/>
        </a:xfrm>
        <a:prstGeom prst="roundRect">
          <a:avLst/>
        </a:prstGeom>
        <a:solidFill>
          <a:schemeClr val="accent2">
            <a:hueOff val="4108866"/>
            <a:satOff val="0"/>
            <a:lumOff val="124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 WinForms was used for building the presentation layer.</a:t>
          </a:r>
        </a:p>
      </dsp:txBody>
      <dsp:txXfrm>
        <a:off x="61969" y="2901282"/>
        <a:ext cx="6121327" cy="1145511"/>
      </dsp:txXfrm>
    </dsp:sp>
    <dsp:sp modelId="{7346D249-FFA1-49C2-832A-F9E80822C92B}">
      <dsp:nvSpPr>
        <dsp:cNvPr id="0" name=""/>
        <dsp:cNvSpPr/>
      </dsp:nvSpPr>
      <dsp:spPr>
        <a:xfrm>
          <a:off x="0" y="4198043"/>
          <a:ext cx="6245265" cy="1269449"/>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Microsoft word was used for generating reports.</a:t>
          </a:r>
        </a:p>
      </dsp:txBody>
      <dsp:txXfrm>
        <a:off x="61969" y="4260012"/>
        <a:ext cx="6121327" cy="1145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0238D-30DD-43AC-802E-CEC8AEF7FF01}">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1E3F83-973F-4EF2-AC9D-46F5E42CEF0C}">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6B1AC-5217-4AD2-A695-6EC4748377B6}">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The blood bank management system is a reliable and efficient system for managing blood bank operations. </a:t>
          </a:r>
        </a:p>
      </dsp:txBody>
      <dsp:txXfrm>
        <a:off x="1834517" y="469890"/>
        <a:ext cx="3148942" cy="1335915"/>
      </dsp:txXfrm>
    </dsp:sp>
    <dsp:sp modelId="{0148A5AF-AE83-47CA-BA20-67DC051C19B6}">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D0BEF-0782-4544-9ECE-309A4C7350E2}">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C0C480-ADC9-4A0F-8B85-D3E7FEA0CF11}">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The layered architecture provide a clear separation of concerns between presentation, business and data access.</a:t>
          </a:r>
        </a:p>
      </dsp:txBody>
      <dsp:txXfrm>
        <a:off x="7154322" y="469890"/>
        <a:ext cx="3148942" cy="1335915"/>
      </dsp:txXfrm>
    </dsp:sp>
    <dsp:sp modelId="{CDA6267A-FCCF-4A1C-8522-8CB1D9CEC7E2}">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F92F82-C715-4994-999C-D32CCA955141}">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AC4768-623A-4D53-926E-5DE1E63BF7CF}">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The technologies used in the project as ADO.NET, SQL server, C# WinForms, Microsoft Word, provide a robust and efficient platform for building desktop applications. </a:t>
          </a:r>
        </a:p>
      </dsp:txBody>
      <dsp:txXfrm>
        <a:off x="1834517" y="2545532"/>
        <a:ext cx="3148942" cy="1335915"/>
      </dsp:txXfrm>
    </dsp:sp>
    <dsp:sp modelId="{6CBAF35D-7BF1-47E2-9906-CC4EBC1D6E24}">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009FD-C40F-45F3-8BBF-436B0C819D4D}">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1DEDF0-E454-4CAF-95B7-156482F90259}">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BBMS provides efficient blood donation management, accurate tracking of blood inventory and improved user management and access control.</a:t>
          </a:r>
        </a:p>
      </dsp:txBody>
      <dsp:txXfrm>
        <a:off x="7154322" y="2545532"/>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A768-AD3C-43BC-9B90-42DFAA13FE26}">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484F41-41A4-4AC7-AA06-2AF631D3431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BCF4DA-5BD6-4B7F-8361-D5ED868D4044}">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90000"/>
            </a:lnSpc>
            <a:spcBef>
              <a:spcPct val="0"/>
            </a:spcBef>
            <a:spcAft>
              <a:spcPct val="35000"/>
            </a:spcAft>
            <a:buNone/>
          </a:pPr>
          <a:r>
            <a:rPr lang="en-US" sz="1700" kern="1200" dirty="0"/>
            <a:t>I</a:t>
          </a:r>
          <a:r>
            <a:rPr lang="en-US" sz="1700" b="0" i="0" kern="1200" dirty="0"/>
            <a:t>nventory management: AI can be used to help blood banks manage their inventory of blood products more efficiently. For example, algorithms could be developed to prioritize which blood products should be used first based on factors such as expiration dates, demand, and testing results.</a:t>
          </a:r>
          <a:endParaRPr lang="en-US" sz="1700" kern="1200" dirty="0"/>
        </a:p>
      </dsp:txBody>
      <dsp:txXfrm>
        <a:off x="1435590" y="531"/>
        <a:ext cx="9080009" cy="1242935"/>
      </dsp:txXfrm>
    </dsp:sp>
    <dsp:sp modelId="{B248D16F-B708-4F3E-AE87-ADC0371E146E}">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6BEB2F-B904-4E37-95FC-F6D4B023595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ACA0C9-9907-4116-B07D-AC8D90C3F2A4}">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90000"/>
            </a:lnSpc>
            <a:spcBef>
              <a:spcPct val="0"/>
            </a:spcBef>
            <a:spcAft>
              <a:spcPct val="35000"/>
            </a:spcAft>
            <a:buNone/>
          </a:pPr>
          <a:r>
            <a:rPr lang="en-US" sz="1700" b="0" i="0" kern="1200" dirty="0"/>
            <a:t>Improved blood testing: AI could be used to develop new and more accurate blood testing methods. For example, machine learning algorithms could be trained to identify subtle changes in blood samples that might indicate the presence of certain diseases or conditions.</a:t>
          </a:r>
          <a:endParaRPr lang="en-US" sz="1700" kern="1200" dirty="0"/>
        </a:p>
      </dsp:txBody>
      <dsp:txXfrm>
        <a:off x="1435590" y="1554201"/>
        <a:ext cx="9080009" cy="1242935"/>
      </dsp:txXfrm>
    </dsp:sp>
    <dsp:sp modelId="{F75449BE-7868-4134-9A3D-696D000F8D7C}">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C7EAB7-F2B9-4BA3-93EA-2934024228E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814A8C-02D4-4304-BA66-5A2B751F5C24}">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90000"/>
            </a:lnSpc>
            <a:spcBef>
              <a:spcPct val="0"/>
            </a:spcBef>
            <a:spcAft>
              <a:spcPct val="35000"/>
            </a:spcAft>
            <a:buNone/>
          </a:pPr>
          <a:r>
            <a:rPr lang="en-US" sz="1700" b="0" i="0" kern="1200" dirty="0">
              <a:effectLst/>
              <a:latin typeface="-apple-system"/>
            </a:rPr>
            <a:t>Predictive analytics: AI can be used to analyze large amounts of data from past </a:t>
          </a:r>
          <a:r>
            <a:rPr lang="en-US" sz="1700" b="0" i="0" u="none" strike="noStrike" kern="1200" dirty="0">
              <a:effectLst/>
              <a:latin typeface="-apple-system"/>
            </a:rPr>
            <a:t>blood donations</a:t>
          </a:r>
          <a:r>
            <a:rPr lang="en-US" sz="1700" b="0" i="0" kern="1200" dirty="0">
              <a:effectLst/>
              <a:latin typeface="-apple-system"/>
            </a:rPr>
            <a:t> and predict future demand for specific blood types based on factors such as location, time of year, and population demographics. This could help blood banks better anticipate and prepare for shortages or surpluses of certain blood types.</a:t>
          </a:r>
          <a:endParaRPr lang="en-US" sz="1700" kern="1200" dirty="0"/>
        </a:p>
      </dsp:txBody>
      <dsp:txXfrm>
        <a:off x="1435590" y="3107870"/>
        <a:ext cx="9080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E7C67-8871-42BB-B482-B8EB280FA6C1}">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CD204-F2DD-430A-9F5B-CC53891424A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FF33D-8DF4-4DE8-A069-081BA7B902EF}">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Create a maintenance schedule for frequent application updates, bug fixes, and performance checks to ensure regular updates and maintenance.</a:t>
          </a:r>
        </a:p>
      </dsp:txBody>
      <dsp:txXfrm>
        <a:off x="1435590" y="531"/>
        <a:ext cx="9080009" cy="1242935"/>
      </dsp:txXfrm>
    </dsp:sp>
    <dsp:sp modelId="{085AE00E-F7AA-47F7-9636-C6A54F79156E}">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54678-39B6-4C5F-B031-C1A0B5E63D7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CA5CED-3E8B-49C3-919A-6E1269B2D66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Regularly backup applications and data to prevent data loss in system breakdowns. Test backup techniques and store them securely to ensure proper functionality.</a:t>
          </a:r>
        </a:p>
      </dsp:txBody>
      <dsp:txXfrm>
        <a:off x="1435590" y="1554201"/>
        <a:ext cx="9080009" cy="1242935"/>
      </dsp:txXfrm>
    </dsp:sp>
    <dsp:sp modelId="{33E47011-8F0B-49A5-8952-22F0854A1FF0}">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13F83-1E06-493D-A1BD-7170D35A36FA}">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9986E4-BA25-4BAF-A5E7-BA4526E952B3}">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we provide simple training to help users understand how to use the application effectively. </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35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026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90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36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56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476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75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8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769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95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7/5/2023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3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7/5/2023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7794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4AAC4440-8C11-4E3A-9756-5BFDA56C5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3" name="Picture 3" descr="A row of samples for medical testing">
            <a:extLst>
              <a:ext uri="{FF2B5EF4-FFF2-40B4-BE49-F238E27FC236}">
                <a16:creationId xmlns:a16="http://schemas.microsoft.com/office/drawing/2014/main" id="{4659A9C3-197C-2263-2F55-A5E5EEE19224}"/>
              </a:ext>
            </a:extLst>
          </p:cNvPr>
          <p:cNvPicPr>
            <a:picLocks noChangeAspect="1"/>
          </p:cNvPicPr>
          <p:nvPr/>
        </p:nvPicPr>
        <p:blipFill rotWithShape="1">
          <a:blip r:embed="rId2">
            <a:duotone>
              <a:schemeClr val="accent1">
                <a:shade val="45000"/>
                <a:satMod val="135000"/>
              </a:schemeClr>
              <a:prstClr val="white"/>
            </a:duotone>
            <a:alphaModFix amt="35000"/>
          </a:blip>
          <a:srcRect b="25000"/>
          <a:stretch/>
        </p:blipFill>
        <p:spPr>
          <a:xfrm>
            <a:off x="20" y="-8877"/>
            <a:ext cx="12191980" cy="6858000"/>
          </a:xfrm>
          <a:prstGeom prst="rect">
            <a:avLst/>
          </a:prstGeom>
        </p:spPr>
      </p:pic>
      <p:sp>
        <p:nvSpPr>
          <p:cNvPr id="2" name="Title 1">
            <a:extLst>
              <a:ext uri="{FF2B5EF4-FFF2-40B4-BE49-F238E27FC236}">
                <a16:creationId xmlns:a16="http://schemas.microsoft.com/office/drawing/2014/main" id="{F08ED665-566C-465B-29F8-64CFDCEFAAB4}"/>
              </a:ext>
            </a:extLst>
          </p:cNvPr>
          <p:cNvSpPr>
            <a:spLocks noGrp="1"/>
          </p:cNvSpPr>
          <p:nvPr>
            <p:ph type="ctrTitle"/>
          </p:nvPr>
        </p:nvSpPr>
        <p:spPr>
          <a:xfrm>
            <a:off x="242910" y="1598246"/>
            <a:ext cx="4626709" cy="5122985"/>
          </a:xfrm>
        </p:spPr>
        <p:txBody>
          <a:bodyPr anchor="t">
            <a:normAutofit/>
          </a:bodyPr>
          <a:lstStyle/>
          <a:p>
            <a:pPr algn="r"/>
            <a:br>
              <a:rPr lang="en-US" sz="4200" dirty="0">
                <a:solidFill>
                  <a:srgbClr val="FFFFFF"/>
                </a:solidFill>
              </a:rPr>
            </a:br>
            <a:br>
              <a:rPr lang="en-US" sz="4200" dirty="0">
                <a:solidFill>
                  <a:srgbClr val="FFFFFF"/>
                </a:solidFill>
              </a:rPr>
            </a:br>
            <a:r>
              <a:rPr lang="en-US" sz="4200" dirty="0">
                <a:solidFill>
                  <a:srgbClr val="FFFFFF"/>
                </a:solidFill>
              </a:rPr>
              <a:t>BLOOD BANK MANAGEMENT</a:t>
            </a:r>
            <a:br>
              <a:rPr lang="en-US" sz="4200" dirty="0">
                <a:solidFill>
                  <a:srgbClr val="FFFFFF"/>
                </a:solidFill>
              </a:rPr>
            </a:br>
            <a:r>
              <a:rPr lang="en-US" sz="4200" dirty="0">
                <a:solidFill>
                  <a:srgbClr val="FFFFFF"/>
                </a:solidFill>
              </a:rPr>
              <a:t>SYSTEM </a:t>
            </a:r>
          </a:p>
        </p:txBody>
      </p:sp>
      <p:cxnSp>
        <p:nvCxnSpPr>
          <p:cNvPr id="12" name="Straight Connector 1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00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0432F-17CE-833B-62E8-F764AFA8221F}"/>
              </a:ext>
            </a:extLst>
          </p:cNvPr>
          <p:cNvSpPr>
            <a:spLocks noGrp="1"/>
          </p:cNvSpPr>
          <p:nvPr>
            <p:ph type="title"/>
          </p:nvPr>
        </p:nvSpPr>
        <p:spPr>
          <a:xfrm>
            <a:off x="803775" y="1106007"/>
            <a:ext cx="10550025" cy="1182927"/>
          </a:xfrm>
        </p:spPr>
        <p:txBody>
          <a:bodyPr anchor="b">
            <a:normAutofit/>
          </a:bodyPr>
          <a:lstStyle/>
          <a:p>
            <a:r>
              <a:rPr lang="en-US" sz="6600"/>
              <a:t>ARCHITECTURE Cont…</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993990D-81B6-F125-7A7D-D5809CE27B52}"/>
              </a:ext>
            </a:extLst>
          </p:cNvPr>
          <p:cNvSpPr>
            <a:spLocks noGrp="1"/>
          </p:cNvSpPr>
          <p:nvPr>
            <p:ph idx="1"/>
          </p:nvPr>
        </p:nvSpPr>
        <p:spPr>
          <a:xfrm>
            <a:off x="803775" y="2598947"/>
            <a:ext cx="10550025" cy="3677348"/>
          </a:xfrm>
        </p:spPr>
        <p:txBody>
          <a:bodyPr anchor="t">
            <a:normAutofit/>
          </a:bodyPr>
          <a:lstStyle/>
          <a:p>
            <a:pPr marL="0" indent="0">
              <a:buNone/>
            </a:pPr>
            <a:r>
              <a:rPr lang="en-US" sz="1800" b="1">
                <a:latin typeface="Arial" panose="020B0604020202020204" pitchFamily="34" charset="0"/>
                <a:cs typeface="Arial" panose="020B0604020202020204" pitchFamily="34" charset="0"/>
              </a:rPr>
              <a:t>2-Business layer </a:t>
            </a:r>
          </a:p>
          <a:p>
            <a:r>
              <a:rPr lang="en-US" sz="1800"/>
              <a:t>The business layer contains the business logic and rules of the application.</a:t>
            </a:r>
          </a:p>
          <a:p>
            <a:r>
              <a:rPr lang="en-US" sz="1800"/>
              <a:t> The layer is built using C# and implements the core functionality of the application. </a:t>
            </a:r>
          </a:p>
          <a:p>
            <a:r>
              <a:rPr lang="en-US" sz="1800"/>
              <a:t>The business layer implements the rules and logic related to blood donation eligibilty, inventory management, and user management. </a:t>
            </a:r>
          </a:p>
          <a:p>
            <a:r>
              <a:rPr lang="en-US" sz="1800"/>
              <a:t>The business layer is responsible for interacting with the data access layer to retrieve and store data.</a:t>
            </a: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07621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0432F-17CE-833B-62E8-F764AFA8221F}"/>
              </a:ext>
            </a:extLst>
          </p:cNvPr>
          <p:cNvSpPr>
            <a:spLocks noGrp="1"/>
          </p:cNvSpPr>
          <p:nvPr>
            <p:ph type="title"/>
          </p:nvPr>
        </p:nvSpPr>
        <p:spPr>
          <a:xfrm>
            <a:off x="803775" y="1106007"/>
            <a:ext cx="10550025" cy="1182927"/>
          </a:xfrm>
        </p:spPr>
        <p:txBody>
          <a:bodyPr anchor="b">
            <a:normAutofit/>
          </a:bodyPr>
          <a:lstStyle/>
          <a:p>
            <a:r>
              <a:rPr lang="en-US" sz="6600"/>
              <a:t>ARCHITECTURE Cont…</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993990D-81B6-F125-7A7D-D5809CE27B52}"/>
              </a:ext>
            </a:extLst>
          </p:cNvPr>
          <p:cNvSpPr>
            <a:spLocks noGrp="1"/>
          </p:cNvSpPr>
          <p:nvPr>
            <p:ph idx="1"/>
          </p:nvPr>
        </p:nvSpPr>
        <p:spPr>
          <a:xfrm>
            <a:off x="803775" y="2598947"/>
            <a:ext cx="10550025" cy="3677348"/>
          </a:xfrm>
        </p:spPr>
        <p:txBody>
          <a:bodyPr anchor="t">
            <a:normAutofit/>
          </a:bodyPr>
          <a:lstStyle/>
          <a:p>
            <a:pPr marL="0" indent="0">
              <a:buNone/>
            </a:pPr>
            <a:r>
              <a:rPr lang="en-US" sz="1800" b="1">
                <a:latin typeface="Arial" panose="020B0604020202020204" pitchFamily="34" charset="0"/>
                <a:cs typeface="Arial" panose="020B0604020202020204" pitchFamily="34" charset="0"/>
              </a:rPr>
              <a:t>3-Data accesses layer</a:t>
            </a:r>
          </a:p>
          <a:p>
            <a:r>
              <a:rPr lang="en-US" sz="1800"/>
              <a:t>The data access layer is responsible for interacting with the database. </a:t>
            </a:r>
          </a:p>
          <a:p>
            <a:r>
              <a:rPr lang="en-US" sz="1800"/>
              <a:t>The layer is built using ADO.NET, a data access technology in .Net. </a:t>
            </a:r>
          </a:p>
          <a:p>
            <a:r>
              <a:rPr lang="en-US" sz="1800"/>
              <a:t>The data access layer implements the data access logic such as CRUD operations, data mapping, and database connection management. </a:t>
            </a:r>
          </a:p>
          <a:p>
            <a:r>
              <a:rPr lang="en-US" sz="1800"/>
              <a:t>The data access layer is responsible for interacting with the SQL server database to store and retrieve data.</a:t>
            </a: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84598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A7925-B3EC-275C-E1F1-38963DDAACE1}"/>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4000" b="1" i="0" kern="1200" cap="all" baseline="0" dirty="0">
                <a:solidFill>
                  <a:schemeClr val="bg1"/>
                </a:solidFill>
                <a:latin typeface="+mj-lt"/>
                <a:ea typeface="+mj-ea"/>
                <a:cs typeface="+mj-cs"/>
              </a:rPr>
              <a:t>ARCHITECTURE </a:t>
            </a:r>
            <a:r>
              <a:rPr lang="en-US" sz="4000" b="1" i="0" kern="1200" cap="all" baseline="0" dirty="0" err="1">
                <a:solidFill>
                  <a:schemeClr val="bg1"/>
                </a:solidFill>
                <a:latin typeface="+mj-lt"/>
                <a:ea typeface="+mj-ea"/>
                <a:cs typeface="+mj-cs"/>
              </a:rPr>
              <a:t>Cont</a:t>
            </a:r>
            <a:r>
              <a:rPr lang="en-US" sz="4000" b="1" i="0" kern="1200" cap="all" baseline="0" dirty="0">
                <a:solidFill>
                  <a:schemeClr val="bg1"/>
                </a:solidFill>
                <a:latin typeface="+mj-lt"/>
                <a:ea typeface="+mj-ea"/>
                <a:cs typeface="+mj-cs"/>
              </a:rPr>
              <a:t>…</a:t>
            </a:r>
          </a:p>
        </p:txBody>
      </p:sp>
      <p:pic>
        <p:nvPicPr>
          <p:cNvPr id="5" name="Content Placeholder 4" descr="A picture containing text, diagram, screenshot, design&#10;&#10;Description automatically generated">
            <a:extLst>
              <a:ext uri="{FF2B5EF4-FFF2-40B4-BE49-F238E27FC236}">
                <a16:creationId xmlns:a16="http://schemas.microsoft.com/office/drawing/2014/main" id="{F3D80835-4BA4-34F9-BD22-4CE176BAB53B}"/>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5476877" y="0"/>
            <a:ext cx="6715122" cy="6858000"/>
          </a:xfrm>
          <a:prstGeom prst="rect">
            <a:avLst/>
          </a:prstGeom>
        </p:spPr>
      </p:pic>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990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FB87643-0AC8-E165-7F22-ED347CCAC481}"/>
              </a:ext>
            </a:extLst>
          </p:cNvPr>
          <p:cNvSpPr>
            <a:spLocks noGrp="1"/>
          </p:cNvSpPr>
          <p:nvPr>
            <p:ph type="title"/>
          </p:nvPr>
        </p:nvSpPr>
        <p:spPr>
          <a:xfrm>
            <a:off x="479394" y="1070800"/>
            <a:ext cx="3939688" cy="5583126"/>
          </a:xfrm>
        </p:spPr>
        <p:txBody>
          <a:bodyPr>
            <a:normAutofit/>
          </a:bodyPr>
          <a:lstStyle/>
          <a:p>
            <a:pPr algn="r"/>
            <a:r>
              <a:rPr lang="en-US" sz="3400"/>
              <a:t>TECHNOLOGIES USED</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C596658-9871-D908-4714-529BFFCE2439}"/>
              </a:ext>
            </a:extLst>
          </p:cNvPr>
          <p:cNvGraphicFramePr>
            <a:graphicFrameLocks noGrp="1"/>
          </p:cNvGraphicFramePr>
          <p:nvPr>
            <p:ph idx="1"/>
            <p:extLst>
              <p:ext uri="{D42A27DB-BD31-4B8C-83A1-F6EECF244321}">
                <p14:modId xmlns:p14="http://schemas.microsoft.com/office/powerpoint/2010/main" val="83835235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332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D104F-0D79-EF19-865E-EE477F9F734F}"/>
              </a:ext>
            </a:extLst>
          </p:cNvPr>
          <p:cNvSpPr>
            <a:spLocks noGrp="1"/>
          </p:cNvSpPr>
          <p:nvPr>
            <p:ph type="title"/>
          </p:nvPr>
        </p:nvSpPr>
        <p:spPr>
          <a:xfrm>
            <a:off x="803775" y="1106007"/>
            <a:ext cx="10550025" cy="1182927"/>
          </a:xfrm>
        </p:spPr>
        <p:txBody>
          <a:bodyPr anchor="b">
            <a:normAutofit/>
          </a:bodyPr>
          <a:lstStyle/>
          <a:p>
            <a:r>
              <a:rPr lang="en-US" sz="5600"/>
              <a:t>TECHNOLOGIES USED Cont..</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833092B2-8541-FAC2-EAF6-80F184AC680A}"/>
              </a:ext>
            </a:extLst>
          </p:cNvPr>
          <p:cNvSpPr>
            <a:spLocks noGrp="1"/>
          </p:cNvSpPr>
          <p:nvPr>
            <p:ph idx="1"/>
          </p:nvPr>
        </p:nvSpPr>
        <p:spPr>
          <a:xfrm>
            <a:off x="803775" y="2598947"/>
            <a:ext cx="10550025" cy="3677348"/>
          </a:xfrm>
        </p:spPr>
        <p:txBody>
          <a:bodyPr anchor="t">
            <a:normAutofit/>
          </a:bodyPr>
          <a:lstStyle/>
          <a:p>
            <a:pPr marL="0" indent="0">
              <a:buNone/>
            </a:pPr>
            <a:r>
              <a:rPr lang="en-US" sz="1800" b="1"/>
              <a:t> 1-SQL SERVER</a:t>
            </a:r>
          </a:p>
          <a:p>
            <a:r>
              <a:rPr lang="en-US" sz="1800"/>
              <a:t>SQL server is reliable and widely used database management system that provide advanced features for managing data and improving performance. </a:t>
            </a:r>
          </a:p>
          <a:p>
            <a:r>
              <a:rPr lang="en-US" sz="1800"/>
              <a:t>SQL server was used in BBMS as a primary database management system. </a:t>
            </a:r>
          </a:p>
          <a:p>
            <a:r>
              <a:rPr lang="en-US" sz="1800"/>
              <a:t>The database contains tables for storing blood inventory, donor information, user accounts, and other related data.</a:t>
            </a:r>
            <a:endParaRPr lang="en-US" sz="1800" b="1"/>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470338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104F-0D79-EF19-865E-EE477F9F734F}"/>
              </a:ext>
            </a:extLst>
          </p:cNvPr>
          <p:cNvSpPr>
            <a:spLocks noGrp="1"/>
          </p:cNvSpPr>
          <p:nvPr>
            <p:ph type="title"/>
          </p:nvPr>
        </p:nvSpPr>
        <p:spPr/>
        <p:txBody>
          <a:bodyPr/>
          <a:lstStyle/>
          <a:p>
            <a:r>
              <a:rPr lang="en-US" dirty="0"/>
              <a:t>TECHNOLOGIES USED Cont..</a:t>
            </a:r>
          </a:p>
        </p:txBody>
      </p:sp>
      <p:sp>
        <p:nvSpPr>
          <p:cNvPr id="3" name="Content Placeholder 2">
            <a:extLst>
              <a:ext uri="{FF2B5EF4-FFF2-40B4-BE49-F238E27FC236}">
                <a16:creationId xmlns:a16="http://schemas.microsoft.com/office/drawing/2014/main" id="{833092B2-8541-FAC2-EAF6-80F184AC680A}"/>
              </a:ext>
            </a:extLst>
          </p:cNvPr>
          <p:cNvSpPr>
            <a:spLocks noGrp="1"/>
          </p:cNvSpPr>
          <p:nvPr>
            <p:ph idx="1"/>
          </p:nvPr>
        </p:nvSpPr>
        <p:spPr/>
        <p:txBody>
          <a:bodyPr/>
          <a:lstStyle/>
          <a:p>
            <a:pPr marL="0" indent="0">
              <a:buNone/>
            </a:pPr>
            <a:r>
              <a:rPr lang="en-US" b="1" dirty="0"/>
              <a:t> 2-ADO.NET</a:t>
            </a:r>
          </a:p>
          <a:p>
            <a:r>
              <a:rPr lang="en-US" dirty="0"/>
              <a:t>ADO.NET is a data access technology in .NET that provide a flexible and efficient way to connect to databases.</a:t>
            </a:r>
          </a:p>
          <a:p>
            <a:r>
              <a:rPr lang="en-US" dirty="0"/>
              <a:t> ADO.NET was used in the data access layer of BBMS to interact with the SQL server database. </a:t>
            </a:r>
          </a:p>
          <a:p>
            <a:r>
              <a:rPr lang="en-US" dirty="0"/>
              <a:t>ADO.NET provides a set of classes and APIs for performing CRUD operations, data mapping, and database connection management.</a:t>
            </a:r>
            <a:endParaRPr lang="en-US" b="1" dirty="0"/>
          </a:p>
        </p:txBody>
      </p:sp>
    </p:spTree>
    <p:extLst>
      <p:ext uri="{BB962C8B-B14F-4D97-AF65-F5344CB8AC3E}">
        <p14:creationId xmlns:p14="http://schemas.microsoft.com/office/powerpoint/2010/main" val="324647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81581-D53F-6BA5-64EE-1B5FEAABA774}"/>
              </a:ext>
            </a:extLst>
          </p:cNvPr>
          <p:cNvSpPr>
            <a:spLocks noGrp="1"/>
          </p:cNvSpPr>
          <p:nvPr>
            <p:ph type="title"/>
          </p:nvPr>
        </p:nvSpPr>
        <p:spPr>
          <a:xfrm>
            <a:off x="803775" y="1106007"/>
            <a:ext cx="10550025" cy="1182927"/>
          </a:xfrm>
        </p:spPr>
        <p:txBody>
          <a:bodyPr anchor="b">
            <a:normAutofit/>
          </a:bodyPr>
          <a:lstStyle/>
          <a:p>
            <a:r>
              <a:rPr lang="en-US" sz="5600"/>
              <a:t>TECHNOLOGIES USED Cont..</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4935F79-F3E9-2B71-6230-B9C06A8B589D}"/>
              </a:ext>
            </a:extLst>
          </p:cNvPr>
          <p:cNvSpPr>
            <a:spLocks noGrp="1"/>
          </p:cNvSpPr>
          <p:nvPr>
            <p:ph idx="1"/>
          </p:nvPr>
        </p:nvSpPr>
        <p:spPr>
          <a:xfrm>
            <a:off x="803775" y="2598947"/>
            <a:ext cx="10550025" cy="3677348"/>
          </a:xfrm>
        </p:spPr>
        <p:txBody>
          <a:bodyPr anchor="t">
            <a:normAutofit/>
          </a:bodyPr>
          <a:lstStyle/>
          <a:p>
            <a:pPr marL="0" indent="0">
              <a:buNone/>
            </a:pPr>
            <a:r>
              <a:rPr lang="en-US" sz="1800" b="1"/>
              <a:t> 3-C# WINFORM</a:t>
            </a:r>
          </a:p>
          <a:p>
            <a:r>
              <a:rPr lang="en-US" sz="1800"/>
              <a:t>C# WinForms is a popular UI Framework for building windows desktop applications. </a:t>
            </a:r>
          </a:p>
          <a:p>
            <a:r>
              <a:rPr lang="en-US" sz="1800"/>
              <a:t>The framework provides a rich set of UI controls such as buttons, textboxes, datagrid, and other controls. </a:t>
            </a:r>
          </a:p>
          <a:p>
            <a:r>
              <a:rPr lang="en-US" sz="1800"/>
              <a:t>C# WinForms was used extensivly in building the user interface of the BBMS. </a:t>
            </a:r>
          </a:p>
          <a:p>
            <a:r>
              <a:rPr lang="en-US" sz="1800"/>
              <a:t>it provides an easy-to-use drag-and-drop interface and supports data binding and validation.</a:t>
            </a:r>
            <a:endParaRPr lang="en-US" sz="1800" b="1"/>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38616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81581-D53F-6BA5-64EE-1B5FEAABA774}"/>
              </a:ext>
            </a:extLst>
          </p:cNvPr>
          <p:cNvSpPr>
            <a:spLocks noGrp="1"/>
          </p:cNvSpPr>
          <p:nvPr>
            <p:ph type="title"/>
          </p:nvPr>
        </p:nvSpPr>
        <p:spPr>
          <a:xfrm>
            <a:off x="803775" y="1106007"/>
            <a:ext cx="10550025" cy="1182927"/>
          </a:xfrm>
        </p:spPr>
        <p:txBody>
          <a:bodyPr anchor="b">
            <a:normAutofit/>
          </a:bodyPr>
          <a:lstStyle/>
          <a:p>
            <a:r>
              <a:rPr lang="en-US" sz="5600"/>
              <a:t>TECHNOLOGIES USED Cont..</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4935F79-F3E9-2B71-6230-B9C06A8B589D}"/>
              </a:ext>
            </a:extLst>
          </p:cNvPr>
          <p:cNvSpPr>
            <a:spLocks noGrp="1"/>
          </p:cNvSpPr>
          <p:nvPr>
            <p:ph idx="1"/>
          </p:nvPr>
        </p:nvSpPr>
        <p:spPr>
          <a:xfrm>
            <a:off x="803775" y="2598947"/>
            <a:ext cx="10550025" cy="3677348"/>
          </a:xfrm>
        </p:spPr>
        <p:txBody>
          <a:bodyPr anchor="t">
            <a:normAutofit/>
          </a:bodyPr>
          <a:lstStyle/>
          <a:p>
            <a:pPr marL="0" indent="0">
              <a:buNone/>
            </a:pPr>
            <a:r>
              <a:rPr lang="en-US" sz="1800" b="1"/>
              <a:t> 4-MICROSOFT WORD</a:t>
            </a:r>
          </a:p>
          <a:p>
            <a:r>
              <a:rPr lang="en-US" sz="1800"/>
              <a:t>Microsoft word was used for generating reports in BBMS. </a:t>
            </a:r>
          </a:p>
          <a:p>
            <a:r>
              <a:rPr lang="en-US" sz="1800"/>
              <a:t>The reports provide valuable information such as blood inventory level, donor statistics, and other matrics.</a:t>
            </a:r>
          </a:p>
          <a:p>
            <a:r>
              <a:rPr lang="en-US" sz="1800"/>
              <a:t> Microsoft word is a powerful tool that allows for the creation of complex reports using a visual design interface.</a:t>
            </a:r>
          </a:p>
          <a:p>
            <a:r>
              <a:rPr lang="en-US" sz="1800"/>
              <a:t> The reports were designed using custom templates and data was extracted from the database using ADO.NET. Microsoft word provides a flexible and efficient waay to generate reports in various formats, such as PDF, Word documents.</a:t>
            </a:r>
            <a:endParaRPr lang="en-US" sz="1800" b="1"/>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81764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B4DB03C-188B-3734-EC12-F993ECE00424}"/>
              </a:ext>
            </a:extLst>
          </p:cNvPr>
          <p:cNvSpPr>
            <a:spLocks noGrp="1"/>
          </p:cNvSpPr>
          <p:nvPr>
            <p:ph type="title"/>
          </p:nvPr>
        </p:nvSpPr>
        <p:spPr>
          <a:xfrm>
            <a:off x="838200" y="365125"/>
            <a:ext cx="9842237" cy="1325563"/>
          </a:xfrm>
        </p:spPr>
        <p:txBody>
          <a:bodyPr>
            <a:normAutofit/>
          </a:bodyPr>
          <a:lstStyle/>
          <a:p>
            <a:r>
              <a:rPr lang="en-US" b="1" dirty="0"/>
              <a:t>CONCLUSION</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D08BF3A6-37DB-E6BD-DFC2-A5148267BD14}"/>
              </a:ext>
            </a:extLst>
          </p:cNvPr>
          <p:cNvGraphicFramePr>
            <a:graphicFrameLocks noGrp="1"/>
          </p:cNvGraphicFramePr>
          <p:nvPr>
            <p:ph idx="1"/>
            <p:extLst>
              <p:ext uri="{D42A27DB-BD31-4B8C-83A1-F6EECF244321}">
                <p14:modId xmlns:p14="http://schemas.microsoft.com/office/powerpoint/2010/main" val="41106663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129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4AAC4440-8C11-4E3A-9756-5BFDA56C5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Technological background">
            <a:extLst>
              <a:ext uri="{FF2B5EF4-FFF2-40B4-BE49-F238E27FC236}">
                <a16:creationId xmlns:a16="http://schemas.microsoft.com/office/drawing/2014/main" id="{4EDD8516-D101-834C-4289-9C9FF6781F21}"/>
              </a:ext>
            </a:extLst>
          </p:cNvPr>
          <p:cNvPicPr>
            <a:picLocks noChangeAspect="1"/>
          </p:cNvPicPr>
          <p:nvPr/>
        </p:nvPicPr>
        <p:blipFill rotWithShape="1">
          <a:blip r:embed="rId2">
            <a:duotone>
              <a:schemeClr val="accent1">
                <a:shade val="45000"/>
                <a:satMod val="135000"/>
              </a:schemeClr>
              <a:prstClr val="white"/>
            </a:duotone>
            <a:alphaModFix amt="35000"/>
          </a:blip>
          <a:srcRect t="5113" b="10617"/>
          <a:stretch/>
        </p:blipFill>
        <p:spPr>
          <a:xfrm>
            <a:off x="20" y="-8877"/>
            <a:ext cx="12191980" cy="6858000"/>
          </a:xfrm>
          <a:prstGeom prst="rect">
            <a:avLst/>
          </a:prstGeom>
        </p:spPr>
      </p:pic>
      <p:sp>
        <p:nvSpPr>
          <p:cNvPr id="2" name="Title 1">
            <a:extLst>
              <a:ext uri="{FF2B5EF4-FFF2-40B4-BE49-F238E27FC236}">
                <a16:creationId xmlns:a16="http://schemas.microsoft.com/office/drawing/2014/main" id="{3286CAEF-E386-8EA3-9391-6E634382644A}"/>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6200" b="1" i="0" kern="1200" cap="all" baseline="0">
                <a:solidFill>
                  <a:srgbClr val="FFFFFF"/>
                </a:solidFill>
                <a:latin typeface="+mj-lt"/>
                <a:ea typeface="+mj-ea"/>
                <a:cs typeface="+mj-cs"/>
              </a:rPr>
              <a:t>User Interface</a:t>
            </a: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1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72B0A0-3FCE-61B2-7DC3-A269ED86C0E0}"/>
              </a:ext>
            </a:extLst>
          </p:cNvPr>
          <p:cNvSpPr>
            <a:spLocks noGrp="1"/>
          </p:cNvSpPr>
          <p:nvPr>
            <p:ph type="title"/>
          </p:nvPr>
        </p:nvSpPr>
        <p:spPr>
          <a:xfrm>
            <a:off x="838200" y="1336390"/>
            <a:ext cx="6155988" cy="1182927"/>
          </a:xfrm>
        </p:spPr>
        <p:txBody>
          <a:bodyPr anchor="b">
            <a:normAutofit/>
          </a:bodyPr>
          <a:lstStyle/>
          <a:p>
            <a:r>
              <a:rPr lang="en-US" sz="5400">
                <a:latin typeface="Arial" panose="020B0604020202020204" pitchFamily="34" charset="0"/>
                <a:cs typeface="Arial" panose="020B0604020202020204" pitchFamily="34" charset="0"/>
              </a:rPr>
              <a:t>Introduction</a:t>
            </a:r>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072DC8-612A-54B1-AB8C-F9FD0C69940C}"/>
              </a:ext>
            </a:extLst>
          </p:cNvPr>
          <p:cNvSpPr>
            <a:spLocks noGrp="1"/>
          </p:cNvSpPr>
          <p:nvPr>
            <p:ph idx="1"/>
          </p:nvPr>
        </p:nvSpPr>
        <p:spPr>
          <a:xfrm>
            <a:off x="803776" y="2829330"/>
            <a:ext cx="6190412" cy="3344459"/>
          </a:xfrm>
        </p:spPr>
        <p:txBody>
          <a:bodyPr anchor="t">
            <a:normAutofit/>
          </a:bodyPr>
          <a:lstStyle/>
          <a:p>
            <a:r>
              <a:rPr lang="en-US" sz="1400">
                <a:latin typeface="Arial" panose="020B0604020202020204" pitchFamily="34" charset="0"/>
                <a:cs typeface="Arial" panose="020B0604020202020204" pitchFamily="34" charset="0"/>
              </a:rPr>
              <a:t>T</a:t>
            </a:r>
            <a:r>
              <a:rPr lang="en-US" sz="1400" b="0" i="0">
                <a:effectLst/>
                <a:latin typeface="Arial" panose="020B0604020202020204" pitchFamily="34" charset="0"/>
                <a:cs typeface="Arial" panose="020B0604020202020204" pitchFamily="34" charset="0"/>
              </a:rPr>
              <a:t>he purpose of this project is to create a </a:t>
            </a:r>
            <a:r>
              <a:rPr lang="en-US" sz="1400" b="0" i="0" u="none" strike="noStrike">
                <a:effectLst/>
                <a:latin typeface="Arial" panose="020B0604020202020204" pitchFamily="34" charset="0"/>
                <a:cs typeface="Arial" panose="020B0604020202020204" pitchFamily="34" charset="0"/>
              </a:rPr>
              <a:t>software solution</a:t>
            </a:r>
            <a:r>
              <a:rPr lang="en-US" sz="1400" b="0" i="0">
                <a:effectLst/>
                <a:latin typeface="Arial" panose="020B0604020202020204" pitchFamily="34" charset="0"/>
                <a:cs typeface="Arial" panose="020B0604020202020204" pitchFamily="34" charset="0"/>
              </a:rPr>
              <a:t> that can help manage </a:t>
            </a:r>
            <a:r>
              <a:rPr lang="en-US" sz="1400" b="0" i="0" u="none" strike="noStrike">
                <a:effectLst/>
                <a:latin typeface="Arial" panose="020B0604020202020204" pitchFamily="34" charset="0"/>
                <a:cs typeface="Arial" panose="020B0604020202020204" pitchFamily="34" charset="0"/>
              </a:rPr>
              <a:t>blood donations</a:t>
            </a:r>
            <a:r>
              <a:rPr lang="en-US" sz="1400" b="0" i="0">
                <a:effectLst/>
                <a:latin typeface="Arial" panose="020B0604020202020204" pitchFamily="34" charset="0"/>
                <a:cs typeface="Arial" panose="020B0604020202020204" pitchFamily="34" charset="0"/>
              </a:rPr>
              <a:t> and distribution in a more efficient and effective manner. We decided to build this system because we recognized the challenges that blood banks face in managing their inventory and ensuring a steady supply of blood for patients in need.</a:t>
            </a:r>
          </a:p>
          <a:p>
            <a:r>
              <a:rPr lang="en-US" sz="1400" b="0" i="0">
                <a:effectLst/>
                <a:latin typeface="Arial" panose="020B0604020202020204" pitchFamily="34" charset="0"/>
                <a:cs typeface="Arial" panose="020B0604020202020204" pitchFamily="34" charset="0"/>
              </a:rPr>
              <a:t>Our blood bank management system is designed to be helpful for a variety of audiences, including blood bank administrators, healthcare professionals, and patients. For </a:t>
            </a:r>
            <a:r>
              <a:rPr lang="en-US" sz="1400" b="0" i="0" u="none" strike="noStrike">
                <a:effectLst/>
                <a:latin typeface="Arial" panose="020B0604020202020204" pitchFamily="34" charset="0"/>
                <a:cs typeface="Arial" panose="020B0604020202020204" pitchFamily="34" charset="0"/>
              </a:rPr>
              <a:t>blood bank administrators</a:t>
            </a:r>
            <a:r>
              <a:rPr lang="en-US" sz="1400" b="0" i="0">
                <a:effectLst/>
                <a:latin typeface="Arial" panose="020B0604020202020204" pitchFamily="34" charset="0"/>
                <a:cs typeface="Arial" panose="020B0604020202020204" pitchFamily="34" charset="0"/>
              </a:rPr>
              <a:t>, the system provides a </a:t>
            </a:r>
            <a:r>
              <a:rPr lang="en-US" sz="1400" b="0" i="0" u="none" strike="noStrike">
                <a:effectLst/>
                <a:latin typeface="Arial" panose="020B0604020202020204" pitchFamily="34" charset="0"/>
                <a:cs typeface="Arial" panose="020B0604020202020204" pitchFamily="34" charset="0"/>
              </a:rPr>
              <a:t>centralized platform</a:t>
            </a:r>
            <a:r>
              <a:rPr lang="en-US" sz="1400" b="0" i="0">
                <a:effectLst/>
                <a:latin typeface="Arial" panose="020B0604020202020204" pitchFamily="34" charset="0"/>
                <a:cs typeface="Arial" panose="020B0604020202020204" pitchFamily="34" charset="0"/>
              </a:rPr>
              <a:t> for managing blood donations, tracking inventory levels, and coordinating blood distribution to hospitals and clinics. For healthcare professionals, the system provides a streamlined process for ordering and receiving blood products, while also ensuring the safety and quality of the blood being transfused. And for patients, the system can help ensure that they receive timely and appropriate blood transfusions when needed.</a:t>
            </a:r>
          </a:p>
          <a:p>
            <a:endParaRPr lang="en-US" sz="1400"/>
          </a:p>
        </p:txBody>
      </p:sp>
      <p:pic>
        <p:nvPicPr>
          <p:cNvPr id="7" name="Graphic 6" descr="Needle">
            <a:extLst>
              <a:ext uri="{FF2B5EF4-FFF2-40B4-BE49-F238E27FC236}">
                <a16:creationId xmlns:a16="http://schemas.microsoft.com/office/drawing/2014/main" id="{B53A3B6D-4F27-8300-D7A5-0CC02447C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653" y="1980885"/>
            <a:ext cx="3548404" cy="3548404"/>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94554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BD0B5A-AB9D-9795-5C46-CB339DC98E41}"/>
              </a:ext>
            </a:extLst>
          </p:cNvPr>
          <p:cNvSpPr>
            <a:spLocks noGrp="1"/>
          </p:cNvSpPr>
          <p:nvPr>
            <p:ph type="title"/>
          </p:nvPr>
        </p:nvSpPr>
        <p:spPr>
          <a:xfrm>
            <a:off x="838200" y="1336390"/>
            <a:ext cx="6155988" cy="1182927"/>
          </a:xfrm>
        </p:spPr>
        <p:txBody>
          <a:bodyPr anchor="b">
            <a:normAutofit/>
          </a:bodyPr>
          <a:lstStyle/>
          <a:p>
            <a:r>
              <a:rPr lang="en-US" sz="4200" b="1"/>
              <a:t>Future Improvements</a:t>
            </a:r>
            <a:endParaRPr lang="en-US" sz="4200"/>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DAD25F-205A-E871-04E4-C41D0413D13E}"/>
              </a:ext>
            </a:extLst>
          </p:cNvPr>
          <p:cNvSpPr>
            <a:spLocks noGrp="1"/>
          </p:cNvSpPr>
          <p:nvPr>
            <p:ph idx="1"/>
          </p:nvPr>
        </p:nvSpPr>
        <p:spPr>
          <a:xfrm>
            <a:off x="803776" y="2829330"/>
            <a:ext cx="6190412" cy="3344459"/>
          </a:xfrm>
        </p:spPr>
        <p:txBody>
          <a:bodyPr anchor="t">
            <a:normAutofit/>
          </a:bodyPr>
          <a:lstStyle/>
          <a:p>
            <a:pPr marL="0" indent="0">
              <a:buNone/>
            </a:pPr>
            <a:r>
              <a:rPr lang="en-US" sz="1700" b="1" i="0" dirty="0">
                <a:effectLst/>
                <a:latin typeface="-apple-system"/>
              </a:rPr>
              <a:t>Blood group detection </a:t>
            </a:r>
          </a:p>
          <a:p>
            <a:pPr marL="0" indent="0">
              <a:buNone/>
            </a:pPr>
            <a:r>
              <a:rPr lang="en-US" sz="1700" b="0" i="0" dirty="0">
                <a:effectLst/>
                <a:latin typeface="-apple-system"/>
              </a:rPr>
              <a:t>using image processing has several potential benefits for blood bank management systems, including:</a:t>
            </a:r>
          </a:p>
          <a:p>
            <a:pPr>
              <a:buFont typeface="+mj-lt"/>
              <a:buAutoNum type="arabicPeriod"/>
            </a:pPr>
            <a:r>
              <a:rPr lang="en-US" sz="1700" b="0" i="0" dirty="0">
                <a:effectLst/>
                <a:latin typeface="-apple-system"/>
              </a:rPr>
              <a:t>Faster blood typing: Automating the blood typing process using image processing could potentially be faster than manual blood typing methods, which can take several minutes to complete.</a:t>
            </a:r>
          </a:p>
          <a:p>
            <a:pPr>
              <a:buFont typeface="+mj-lt"/>
              <a:buAutoNum type="arabicPeriod"/>
            </a:pPr>
            <a:r>
              <a:rPr lang="en-US" sz="1700" b="0" i="0" dirty="0">
                <a:effectLst/>
                <a:latin typeface="-apple-system"/>
              </a:rPr>
              <a:t>Improved accuracy: Image processing algorithms can be highly accurate, potentially reducing the risk of errors in blood typing.</a:t>
            </a:r>
          </a:p>
          <a:p>
            <a:pPr>
              <a:buFont typeface="+mj-lt"/>
              <a:buAutoNum type="arabicPeriod"/>
            </a:pPr>
            <a:r>
              <a:rPr lang="en-US" sz="1700" b="0" i="0" dirty="0">
                <a:effectLst/>
                <a:latin typeface="-apple-system"/>
              </a:rPr>
              <a:t>Increased efficiency: Automating the blood typing process could help to reduce the workload on </a:t>
            </a:r>
            <a:r>
              <a:rPr lang="en-US" sz="1700" b="0" i="0" u="none" strike="noStrike" dirty="0">
                <a:effectLst/>
                <a:latin typeface="-apple-system"/>
              </a:rPr>
              <a:t>blood bank staff</a:t>
            </a:r>
            <a:r>
              <a:rPr lang="en-US" sz="1700" b="0" i="0" dirty="0">
                <a:effectLst/>
                <a:latin typeface="-apple-system"/>
              </a:rPr>
              <a:t>, allowing them to focus on other tasks.</a:t>
            </a:r>
          </a:p>
          <a:p>
            <a:pPr lvl="1"/>
            <a:endParaRPr lang="en-US" sz="1700" dirty="0"/>
          </a:p>
        </p:txBody>
      </p:sp>
      <p:pic>
        <p:nvPicPr>
          <p:cNvPr id="7" name="Graphic 6" descr="Bank">
            <a:extLst>
              <a:ext uri="{FF2B5EF4-FFF2-40B4-BE49-F238E27FC236}">
                <a16:creationId xmlns:a16="http://schemas.microsoft.com/office/drawing/2014/main" id="{14F136A5-35C7-80D1-2964-A250572B2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653" y="1980885"/>
            <a:ext cx="3548404" cy="3548404"/>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120203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57AC-B8D9-B934-5685-5A168B6BFCBE}"/>
              </a:ext>
            </a:extLst>
          </p:cNvPr>
          <p:cNvSpPr>
            <a:spLocks noGrp="1"/>
          </p:cNvSpPr>
          <p:nvPr>
            <p:ph type="title"/>
          </p:nvPr>
        </p:nvSpPr>
        <p:spPr/>
        <p:txBody>
          <a:bodyPr/>
          <a:lstStyle/>
          <a:p>
            <a:r>
              <a:rPr lang="en-US" b="1" dirty="0"/>
              <a:t>Prototype to Blood Group Detection </a:t>
            </a:r>
            <a:br>
              <a:rPr lang="en-US" dirty="0"/>
            </a:br>
            <a:r>
              <a:rPr lang="en-US" dirty="0"/>
              <a:t> </a:t>
            </a:r>
          </a:p>
        </p:txBody>
      </p:sp>
      <p:pic>
        <p:nvPicPr>
          <p:cNvPr id="4" name="Untitled video - Made with Clipchamp">
            <a:hlinkClick r:id="" action="ppaction://media"/>
            <a:extLst>
              <a:ext uri="{FF2B5EF4-FFF2-40B4-BE49-F238E27FC236}">
                <a16:creationId xmlns:a16="http://schemas.microsoft.com/office/drawing/2014/main" id="{06B10AB6-E2DA-751B-538D-9AA31CE4CA6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35406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F90B9284-5E37-7B49-D797-158829B2A2E6}"/>
              </a:ext>
            </a:extLst>
          </p:cNvPr>
          <p:cNvSpPr>
            <a:spLocks noGrp="1"/>
          </p:cNvSpPr>
          <p:nvPr>
            <p:ph type="title"/>
          </p:nvPr>
        </p:nvSpPr>
        <p:spPr>
          <a:xfrm>
            <a:off x="3506755" y="365125"/>
            <a:ext cx="7161245" cy="1325563"/>
          </a:xfrm>
        </p:spPr>
        <p:txBody>
          <a:bodyPr>
            <a:normAutofit/>
          </a:bodyPr>
          <a:lstStyle/>
          <a:p>
            <a:r>
              <a:rPr lang="en-US" sz="3600" b="1"/>
              <a:t>Future improvements</a:t>
            </a:r>
          </a:p>
        </p:txBody>
      </p:sp>
      <p:sp>
        <p:nvSpPr>
          <p:cNvPr id="3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35" name="Straight Connector 34">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3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18" name="Content Placeholder 2">
            <a:extLst>
              <a:ext uri="{FF2B5EF4-FFF2-40B4-BE49-F238E27FC236}">
                <a16:creationId xmlns:a16="http://schemas.microsoft.com/office/drawing/2014/main" id="{EC04B9A6-3143-817D-5313-3654CCF958D0}"/>
              </a:ext>
            </a:extLst>
          </p:cNvPr>
          <p:cNvGraphicFramePr>
            <a:graphicFrameLocks noGrp="1"/>
          </p:cNvGraphicFramePr>
          <p:nvPr>
            <p:ph idx="1"/>
            <p:extLst>
              <p:ext uri="{D42A27DB-BD31-4B8C-83A1-F6EECF244321}">
                <p14:modId xmlns:p14="http://schemas.microsoft.com/office/powerpoint/2010/main" val="30956051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708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E6D7C-C1F8-A7B0-7C09-937561D2F84E}"/>
              </a:ext>
            </a:extLst>
          </p:cNvPr>
          <p:cNvSpPr>
            <a:spLocks noGrp="1"/>
          </p:cNvSpPr>
          <p:nvPr>
            <p:ph type="title"/>
          </p:nvPr>
        </p:nvSpPr>
        <p:spPr/>
        <p:txBody>
          <a:bodyPr/>
          <a:lstStyle/>
          <a:p>
            <a:r>
              <a:rPr lang="en-US" dirty="0"/>
              <a:t> </a:t>
            </a:r>
            <a:r>
              <a:rPr lang="en-US" b="1" dirty="0"/>
              <a:t>Demonstration</a:t>
            </a:r>
          </a:p>
        </p:txBody>
      </p:sp>
      <p:sp>
        <p:nvSpPr>
          <p:cNvPr id="3" name="Content Placeholder 2">
            <a:extLst>
              <a:ext uri="{FF2B5EF4-FFF2-40B4-BE49-F238E27FC236}">
                <a16:creationId xmlns:a16="http://schemas.microsoft.com/office/drawing/2014/main" id="{7E8176BB-B79D-5235-7579-8142D08DF28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10544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0D34D-7940-742E-A638-47900264C362}"/>
              </a:ext>
            </a:extLst>
          </p:cNvPr>
          <p:cNvSpPr>
            <a:spLocks noGrp="1"/>
          </p:cNvSpPr>
          <p:nvPr>
            <p:ph type="title"/>
          </p:nvPr>
        </p:nvSpPr>
        <p:spPr>
          <a:xfrm>
            <a:off x="803775" y="1106007"/>
            <a:ext cx="10550025" cy="1182927"/>
          </a:xfrm>
        </p:spPr>
        <p:txBody>
          <a:bodyPr anchor="b">
            <a:normAutofit/>
          </a:bodyPr>
          <a:lstStyle/>
          <a:p>
            <a:r>
              <a:rPr lang="en-US" sz="6600"/>
              <a:t>User fedback: </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347E3A5-F72C-34ED-265F-A8E52905CE5F}"/>
              </a:ext>
            </a:extLst>
          </p:cNvPr>
          <p:cNvSpPr>
            <a:spLocks noGrp="1"/>
          </p:cNvSpPr>
          <p:nvPr>
            <p:ph idx="1"/>
          </p:nvPr>
        </p:nvSpPr>
        <p:spPr>
          <a:xfrm>
            <a:off x="803775" y="2598947"/>
            <a:ext cx="10550025" cy="3677348"/>
          </a:xfrm>
        </p:spPr>
        <p:txBody>
          <a:bodyPr anchor="t">
            <a:normAutofit/>
          </a:bodyPr>
          <a:lstStyle/>
          <a:p>
            <a:r>
              <a:rPr lang="en-US" sz="1800"/>
              <a:t>According to the User’s fedback, the suggested Blood Bank Management System could handle the various scenarios examined effectively and efficiently. When compared to manual methods, the time required to complete a given activity was much shorter, and the accuracy of the data entered the system was high. Users also expressed great satisfaction with the system, saying that it was simple to use and promptly delivered the data they required</a:t>
            </a: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667381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147EB-2B7F-2A95-1B19-31AE349622E5}"/>
              </a:ext>
            </a:extLst>
          </p:cNvPr>
          <p:cNvSpPr>
            <a:spLocks noGrp="1"/>
          </p:cNvSpPr>
          <p:nvPr>
            <p:ph type="title"/>
          </p:nvPr>
        </p:nvSpPr>
        <p:spPr>
          <a:xfrm>
            <a:off x="803775" y="1106007"/>
            <a:ext cx="10550025" cy="1182927"/>
          </a:xfrm>
        </p:spPr>
        <p:txBody>
          <a:bodyPr anchor="b">
            <a:normAutofit/>
          </a:bodyPr>
          <a:lstStyle/>
          <a:p>
            <a:r>
              <a:rPr lang="en-US" sz="6600"/>
              <a:t>Deployment</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FFC551A-B84F-4EAF-B1F4-96872546C6BD}"/>
              </a:ext>
            </a:extLst>
          </p:cNvPr>
          <p:cNvSpPr>
            <a:spLocks noGrp="1"/>
          </p:cNvSpPr>
          <p:nvPr>
            <p:ph idx="1"/>
          </p:nvPr>
        </p:nvSpPr>
        <p:spPr>
          <a:xfrm>
            <a:off x="803775" y="2598947"/>
            <a:ext cx="10550025" cy="3677348"/>
          </a:xfrm>
        </p:spPr>
        <p:txBody>
          <a:bodyPr anchor="t">
            <a:normAutofit/>
          </a:bodyPr>
          <a:lstStyle/>
          <a:p>
            <a:pPr marL="0" indent="0">
              <a:buNone/>
            </a:pPr>
            <a:r>
              <a:rPr lang="en-US" sz="1800" b="1"/>
              <a:t>1-Installation</a:t>
            </a:r>
          </a:p>
          <a:p>
            <a:pPr marL="0" indent="0">
              <a:buNone/>
            </a:pPr>
            <a:r>
              <a:rPr lang="en-US" sz="1800"/>
              <a:t> The installation process should be simple and straightforward, and it should require minimal user intervention.</a:t>
            </a:r>
          </a:p>
          <a:p>
            <a:pPr marL="0" indent="0">
              <a:buNone/>
            </a:pPr>
            <a:r>
              <a:rPr lang="en-US" sz="1800"/>
              <a:t> The installation process should also be well documented, with step-by-step instructions that are easy to follow. </a:t>
            </a:r>
          </a:p>
          <a:p>
            <a:pPr marL="0" indent="0">
              <a:buNone/>
            </a:pPr>
            <a:r>
              <a:rPr lang="en-US" sz="1800" b="1"/>
              <a:t>2-Configuration</a:t>
            </a:r>
          </a:p>
          <a:p>
            <a:pPr marL="0" indent="0">
              <a:buNone/>
            </a:pPr>
            <a:r>
              <a:rPr lang="en-US" sz="1800"/>
              <a:t> Once the application is installed, it must be configured to work with the database management system and other components of the system. </a:t>
            </a:r>
          </a:p>
          <a:p>
            <a:pPr marL="0" indent="0">
              <a:buNone/>
            </a:pPr>
            <a:r>
              <a:rPr lang="en-US" sz="1800"/>
              <a:t>The configuration process should be well documented, with clear instructions on how to configure the application for optimal performance and security.</a:t>
            </a:r>
          </a:p>
          <a:p>
            <a:pPr marL="0" indent="0">
              <a:buNone/>
            </a:pPr>
            <a:r>
              <a:rPr lang="en-US" sz="1800"/>
              <a:t> </a:t>
            </a: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26847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3DC27-D622-7AFD-4187-0077F3C62AD7}"/>
              </a:ext>
            </a:extLst>
          </p:cNvPr>
          <p:cNvSpPr>
            <a:spLocks noGrp="1"/>
          </p:cNvSpPr>
          <p:nvPr>
            <p:ph type="title"/>
          </p:nvPr>
        </p:nvSpPr>
        <p:spPr>
          <a:xfrm>
            <a:off x="803775" y="1106007"/>
            <a:ext cx="10550025" cy="1182927"/>
          </a:xfrm>
        </p:spPr>
        <p:txBody>
          <a:bodyPr anchor="b">
            <a:normAutofit/>
          </a:bodyPr>
          <a:lstStyle/>
          <a:p>
            <a:endParaRPr lang="en-US" sz="6600"/>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7A2DD90A-CB36-BC4C-C4FD-3F265F0FC861}"/>
              </a:ext>
            </a:extLst>
          </p:cNvPr>
          <p:cNvSpPr>
            <a:spLocks noGrp="1"/>
          </p:cNvSpPr>
          <p:nvPr>
            <p:ph idx="1"/>
          </p:nvPr>
        </p:nvSpPr>
        <p:spPr>
          <a:xfrm>
            <a:off x="803775" y="2598947"/>
            <a:ext cx="10550025" cy="3677348"/>
          </a:xfrm>
        </p:spPr>
        <p:txBody>
          <a:bodyPr anchor="t">
            <a:normAutofit/>
          </a:bodyPr>
          <a:lstStyle/>
          <a:p>
            <a:pPr marL="0" indent="0">
              <a:buNone/>
            </a:pPr>
            <a:r>
              <a:rPr lang="en-US" sz="1800" b="1"/>
              <a:t>3-Testing</a:t>
            </a:r>
            <a:r>
              <a:rPr lang="en-US" sz="1800"/>
              <a:t> </a:t>
            </a:r>
          </a:p>
          <a:p>
            <a:pPr marL="0" indent="0">
              <a:buNone/>
            </a:pPr>
            <a:r>
              <a:rPr lang="en-US" sz="1800"/>
              <a:t>After the application is installed and configured, it should be thoroughly tested to ensure that it is functioning correctly and that it meets the requirements of the end-user. </a:t>
            </a:r>
          </a:p>
          <a:p>
            <a:pPr marL="0" indent="0">
              <a:buNone/>
            </a:pPr>
            <a:r>
              <a:rPr lang="en-US" sz="1800"/>
              <a:t>Testing should include functional testing, usability testing, and performance testing, among other types of testing.</a:t>
            </a:r>
          </a:p>
          <a:p>
            <a:pPr marL="0" indent="0">
              <a:buNone/>
            </a:pPr>
            <a:r>
              <a:rPr lang="en-US" sz="1800" b="1"/>
              <a:t>4-Support</a:t>
            </a:r>
          </a:p>
          <a:p>
            <a:pPr marL="0" indent="0">
              <a:buNone/>
            </a:pPr>
            <a:r>
              <a:rPr lang="en-US" sz="1800"/>
              <a:t>After the application is deployed, it is important to provide ongoing support to end-users. </a:t>
            </a:r>
          </a:p>
          <a:p>
            <a:pPr marL="0" indent="0">
              <a:buNone/>
            </a:pPr>
            <a:r>
              <a:rPr lang="en-US" sz="1800"/>
              <a:t>This may include training, and maintenance services. </a:t>
            </a:r>
          </a:p>
          <a:p>
            <a:pPr marL="0" indent="0">
              <a:buNone/>
            </a:pPr>
            <a:r>
              <a:rPr lang="en-US" sz="1800"/>
              <a:t>The support services should be well documented, with clear instructions on how to access support and who to contact in case of any issues.</a:t>
            </a: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4246518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09AE3D-B550-04C1-A635-C515A006115F}"/>
              </a:ext>
            </a:extLst>
          </p:cNvPr>
          <p:cNvSpPr>
            <a:spLocks noGrp="1"/>
          </p:cNvSpPr>
          <p:nvPr>
            <p:ph type="title"/>
          </p:nvPr>
        </p:nvSpPr>
        <p:spPr>
          <a:xfrm>
            <a:off x="803775" y="1106007"/>
            <a:ext cx="10550025" cy="1182927"/>
          </a:xfrm>
        </p:spPr>
        <p:txBody>
          <a:bodyPr anchor="b">
            <a:normAutofit/>
          </a:bodyPr>
          <a:lstStyle/>
          <a:p>
            <a:r>
              <a:rPr lang="en-US" sz="3600">
                <a:ea typeface="Alice Bold"/>
              </a:rPr>
              <a:t>﻿</a:t>
            </a:r>
            <a:r>
              <a:rPr lang="en-US" sz="3600"/>
              <a:t>security</a:t>
            </a:r>
            <a:r>
              <a:rPr lang="en-US" sz="3600">
                <a:highlight>
                  <a:srgbClr val="FFFF00"/>
                </a:highlight>
                <a:ea typeface="Alice Bold"/>
              </a:rPr>
              <a:t> </a:t>
            </a:r>
            <a:br>
              <a:rPr lang="en-US" sz="3600">
                <a:ea typeface="Alice Bold"/>
              </a:rPr>
            </a:br>
            <a:endParaRPr lang="en-US" sz="3600"/>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6991322-6650-234F-5DDF-7D6704FCDA66}"/>
              </a:ext>
            </a:extLst>
          </p:cNvPr>
          <p:cNvSpPr>
            <a:spLocks noGrp="1"/>
          </p:cNvSpPr>
          <p:nvPr>
            <p:ph idx="1"/>
          </p:nvPr>
        </p:nvSpPr>
        <p:spPr>
          <a:xfrm>
            <a:off x="803775" y="2598947"/>
            <a:ext cx="10550025" cy="3677348"/>
          </a:xfrm>
        </p:spPr>
        <p:txBody>
          <a:bodyPr anchor="t">
            <a:normAutofit/>
          </a:bodyPr>
          <a:lstStyle/>
          <a:p>
            <a:r>
              <a:rPr lang="en-US" sz="1800" b="1">
                <a:latin typeface="Canva Sans Bold"/>
              </a:rPr>
              <a:t>User Authentication and Authorization </a:t>
            </a:r>
          </a:p>
          <a:p>
            <a:pPr marL="0" indent="0">
              <a:buNone/>
            </a:pPr>
            <a:r>
              <a:rPr lang="en-US" sz="1800">
                <a:latin typeface="Canva Sans"/>
              </a:rPr>
              <a:t>Application security relies on user authentication and authorization. Valid login credentials and role-based access control (RBAC) ensure users access only authorized features and data based on their roles.</a:t>
            </a:r>
          </a:p>
          <a:p>
            <a:r>
              <a:rPr lang="en-US" sz="1800" b="1">
                <a:latin typeface="Canva Sans Bold"/>
              </a:rPr>
              <a:t>Data Privacy: </a:t>
            </a:r>
          </a:p>
          <a:p>
            <a:pPr marL="0" indent="0">
              <a:buNone/>
            </a:pPr>
            <a:r>
              <a:rPr lang="en-US" sz="1800">
                <a:latin typeface="Canva Sans"/>
              </a:rPr>
              <a:t>The application is designed to protect the privacy and confidentiality of sensitive data, such as donor information and medical records</a:t>
            </a:r>
          </a:p>
          <a:p>
            <a:r>
              <a:rPr lang="en-US" sz="1800" b="1">
                <a:latin typeface="Canva Sans Bold"/>
              </a:rPr>
              <a:t>Backup and Recovery</a:t>
            </a:r>
          </a:p>
          <a:p>
            <a:pPr marL="0" indent="0">
              <a:buNone/>
            </a:pPr>
            <a:r>
              <a:rPr lang="en-US" sz="1800">
                <a:latin typeface="Canva Sans"/>
              </a:rPr>
              <a:t>The application must have backup and recovery procedures in place to prevent data loss in case of system failure. These procedures should be stored securely and regularly tested for effectiveness.</a:t>
            </a:r>
          </a:p>
          <a:p>
            <a:endParaRPr lang="en-US" sz="1800" b="1">
              <a:latin typeface="Canva Sans Bold"/>
            </a:endParaRPr>
          </a:p>
          <a:p>
            <a:endParaRPr lang="en-US" sz="1800"/>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326440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027CA86-AF24-C840-E449-B27082C21013}"/>
              </a:ext>
            </a:extLst>
          </p:cNvPr>
          <p:cNvSpPr>
            <a:spLocks noGrp="1"/>
          </p:cNvSpPr>
          <p:nvPr>
            <p:ph type="title"/>
          </p:nvPr>
        </p:nvSpPr>
        <p:spPr>
          <a:xfrm>
            <a:off x="838200" y="365125"/>
            <a:ext cx="9804918" cy="1325563"/>
          </a:xfrm>
        </p:spPr>
        <p:txBody>
          <a:bodyPr>
            <a:normAutofit/>
          </a:bodyPr>
          <a:lstStyle/>
          <a:p>
            <a:r>
              <a:rPr lang="en-US" b="1">
                <a:solidFill>
                  <a:schemeClr val="bg1"/>
                </a:solidFill>
                <a:latin typeface="Alice Bold"/>
              </a:rPr>
              <a:t>Maintenance and Support</a:t>
            </a:r>
            <a:br>
              <a:rPr lang="en-US">
                <a:solidFill>
                  <a:schemeClr val="bg1"/>
                </a:solidFill>
                <a:latin typeface="Alice Bold"/>
              </a:rPr>
            </a:br>
            <a:endParaRPr lang="en-US">
              <a:solidFill>
                <a:schemeClr val="bg1"/>
              </a:solidFill>
            </a:endParaRPr>
          </a:p>
        </p:txBody>
      </p:sp>
      <p:cxnSp>
        <p:nvCxnSpPr>
          <p:cNvPr id="11" name="Straight Connector 1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6CBC4A03-7934-6531-AA2F-22B279321D88}"/>
              </a:ext>
            </a:extLst>
          </p:cNvPr>
          <p:cNvGraphicFramePr>
            <a:graphicFrameLocks noGrp="1"/>
          </p:cNvGraphicFramePr>
          <p:nvPr>
            <p:ph idx="1"/>
            <p:extLst>
              <p:ext uri="{D42A27DB-BD31-4B8C-83A1-F6EECF244321}">
                <p14:modId xmlns:p14="http://schemas.microsoft.com/office/powerpoint/2010/main" val="1754330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882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E8CEA-CC59-32C8-2336-08FEEE140BA3}"/>
              </a:ext>
            </a:extLst>
          </p:cNvPr>
          <p:cNvSpPr>
            <a:spLocks noGrp="1"/>
          </p:cNvSpPr>
          <p:nvPr>
            <p:ph type="title"/>
          </p:nvPr>
        </p:nvSpPr>
        <p:spPr>
          <a:xfrm>
            <a:off x="803775" y="1106007"/>
            <a:ext cx="10550025" cy="1182927"/>
          </a:xfrm>
        </p:spPr>
        <p:txBody>
          <a:bodyPr anchor="b">
            <a:normAutofit/>
          </a:bodyPr>
          <a:lstStyle/>
          <a:p>
            <a:r>
              <a:rPr lang="en-US" sz="3600" b="1" dirty="0">
                <a:latin typeface="Alice Bold"/>
              </a:rPr>
              <a:t>Conclusion</a:t>
            </a:r>
            <a:br>
              <a:rPr lang="en-US" sz="3600" dirty="0">
                <a:latin typeface="Alice Bold"/>
              </a:rPr>
            </a:br>
            <a:endParaRPr lang="en-US" sz="3600" dirty="0"/>
          </a:p>
        </p:txBody>
      </p:sp>
      <p:cxnSp>
        <p:nvCxnSpPr>
          <p:cNvPr id="31" name="Straight Connector 3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80742CC7-968B-B0DD-CCDF-2B989175E52D}"/>
              </a:ext>
            </a:extLst>
          </p:cNvPr>
          <p:cNvSpPr>
            <a:spLocks noGrp="1"/>
          </p:cNvSpPr>
          <p:nvPr>
            <p:ph idx="1"/>
          </p:nvPr>
        </p:nvSpPr>
        <p:spPr>
          <a:xfrm>
            <a:off x="803775" y="2598947"/>
            <a:ext cx="10550025" cy="3677348"/>
          </a:xfrm>
        </p:spPr>
        <p:txBody>
          <a:bodyPr anchor="t">
            <a:normAutofit/>
          </a:bodyPr>
          <a:lstStyle/>
          <a:p>
            <a:r>
              <a:rPr lang="en-US" sz="1800">
                <a:latin typeface="Canva Sans"/>
              </a:rPr>
              <a:t>A desktop application for managing a blood bank using C# programming and SQL Server provides an efficient solution for handling donor and inventory information, transfusion requests, and other elements. It is reliable, safe, and user-friendly, satisfying stakeholder needs like healthcare professionals, donors, and patients. By focusing on maintenance, support, deployment, security, and user feedback, the application can support public health initiatives and improve patient care for vital blood transfusions.</a:t>
            </a:r>
          </a:p>
          <a:p>
            <a:endParaRPr lang="en-US" sz="1800" dirty="0"/>
          </a:p>
        </p:txBody>
      </p:sp>
      <p:sp>
        <p:nvSpPr>
          <p:cNvPr id="3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87772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D5F84-8402-F216-5647-F1B60D29D2BB}"/>
              </a:ext>
            </a:extLst>
          </p:cNvPr>
          <p:cNvSpPr>
            <a:spLocks noGrp="1"/>
          </p:cNvSpPr>
          <p:nvPr>
            <p:ph type="title"/>
          </p:nvPr>
        </p:nvSpPr>
        <p:spPr>
          <a:xfrm>
            <a:off x="803775" y="1106007"/>
            <a:ext cx="10550025" cy="1182927"/>
          </a:xfrm>
        </p:spPr>
        <p:txBody>
          <a:bodyPr anchor="b">
            <a:normAutofit/>
          </a:bodyPr>
          <a:lstStyle/>
          <a:p>
            <a:endParaRPr lang="en-US" sz="6600"/>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CC562E02-9726-CE2C-FEE2-AD7810642429}"/>
              </a:ext>
            </a:extLst>
          </p:cNvPr>
          <p:cNvSpPr>
            <a:spLocks noGrp="1"/>
          </p:cNvSpPr>
          <p:nvPr>
            <p:ph idx="1"/>
          </p:nvPr>
        </p:nvSpPr>
        <p:spPr>
          <a:xfrm>
            <a:off x="803775" y="2598947"/>
            <a:ext cx="10550025" cy="3677348"/>
          </a:xfrm>
        </p:spPr>
        <p:txBody>
          <a:bodyPr anchor="t">
            <a:normAutofit/>
          </a:bodyPr>
          <a:lstStyle/>
          <a:p>
            <a:r>
              <a:rPr lang="en-US" sz="1800" b="0" i="0" u="none" strike="noStrike">
                <a:effectLst/>
                <a:latin typeface="-apple-system"/>
              </a:rPr>
              <a:t>Improved inventory</a:t>
            </a:r>
            <a:r>
              <a:rPr lang="en-US" sz="1800" b="0" i="0">
                <a:effectLst/>
                <a:latin typeface="-apple-system"/>
              </a:rPr>
              <a:t> management: Our system helps healthcare professionals manage blood product inventory levels more effectively. The system provides real-time inventory tracking and management, which helps to prevent stockouts and ensure that blood products are available when needed. This also reduces waste by minimizing the likelihood of </a:t>
            </a:r>
            <a:r>
              <a:rPr lang="en-US" sz="1800" b="0" i="0" u="none" strike="noStrike">
                <a:effectLst/>
                <a:latin typeface="-apple-system"/>
              </a:rPr>
              <a:t>expired blood products</a:t>
            </a:r>
            <a:r>
              <a:rPr lang="en-US" sz="1800" b="0" i="0">
                <a:effectLst/>
                <a:latin typeface="-apple-system"/>
              </a:rPr>
              <a:t>.</a:t>
            </a:r>
          </a:p>
          <a:p>
            <a:r>
              <a:rPr lang="en-US" sz="1800" b="0" i="0">
                <a:effectLst/>
                <a:latin typeface="-apple-system"/>
              </a:rPr>
              <a:t>Overall, our blood bank management system provides healthcare professionals with a more efficient and effective way to manage blood product orders and inventory, while also ensuring the safety and quality of blood products being transfused. This can help improve patient outcomes and reduce the burden on healthcare professionals, allowing them to focus more on patient care.</a:t>
            </a: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539532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22F06-45ED-1E05-4D74-A55953D31D05}"/>
              </a:ext>
            </a:extLst>
          </p:cNvPr>
          <p:cNvSpPr>
            <a:spLocks noGrp="1"/>
          </p:cNvSpPr>
          <p:nvPr>
            <p:ph type="title"/>
          </p:nvPr>
        </p:nvSpPr>
        <p:spPr>
          <a:xfrm>
            <a:off x="803775" y="1106007"/>
            <a:ext cx="10550025" cy="1182927"/>
          </a:xfrm>
        </p:spPr>
        <p:txBody>
          <a:bodyPr anchor="b">
            <a:normAutofit/>
          </a:bodyPr>
          <a:lstStyle/>
          <a:p>
            <a:r>
              <a:rPr lang="en-US" sz="6600"/>
              <a:t>Team Member :-</a:t>
            </a:r>
          </a:p>
        </p:txBody>
      </p:sp>
      <p:cxnSp>
        <p:nvCxnSpPr>
          <p:cNvPr id="21"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3" name="Content Placeholder 2">
            <a:extLst>
              <a:ext uri="{FF2B5EF4-FFF2-40B4-BE49-F238E27FC236}">
                <a16:creationId xmlns:a16="http://schemas.microsoft.com/office/drawing/2014/main" id="{9D5FB2AB-A007-7DCE-57EC-0ABC3ECB0158}"/>
              </a:ext>
            </a:extLst>
          </p:cNvPr>
          <p:cNvSpPr>
            <a:spLocks noGrp="1"/>
          </p:cNvSpPr>
          <p:nvPr>
            <p:ph idx="1"/>
          </p:nvPr>
        </p:nvSpPr>
        <p:spPr>
          <a:xfrm>
            <a:off x="803775" y="2598947"/>
            <a:ext cx="10550025" cy="3677348"/>
          </a:xfrm>
        </p:spPr>
        <p:txBody>
          <a:bodyPr anchor="t">
            <a:normAutofit/>
          </a:bodyPr>
          <a:lstStyle/>
          <a:p>
            <a:pPr marL="342900" marR="0" lvl="0" indent="-342900" rtl="0">
              <a:spcBef>
                <a:spcPts val="315"/>
              </a:spcBef>
              <a:spcAft>
                <a:spcPts val="0"/>
              </a:spcAft>
              <a:buSzPts val="1800"/>
              <a:buFont typeface="Symbol" panose="05050102010706020507" pitchFamily="18" charset="2"/>
              <a:buChar char=""/>
              <a:tabLst>
                <a:tab pos="661035" algn="l"/>
              </a:tabLst>
            </a:pPr>
            <a:r>
              <a:rPr lang="en-US" sz="3200" dirty="0">
                <a:effectLst/>
                <a:latin typeface="Times New Roman" panose="02020603050405020304" pitchFamily="18" charset="0"/>
                <a:ea typeface="Symbol" panose="05050102010706020507" pitchFamily="18" charset="2"/>
                <a:cs typeface="Symbol" panose="05050102010706020507" pitchFamily="18" charset="2"/>
              </a:rPr>
              <a:t>Mohamed</a:t>
            </a:r>
            <a:r>
              <a:rPr lang="en-US" sz="3200" spc="-45" dirty="0">
                <a:effectLst/>
                <a:latin typeface="Times New Roman" panose="02020603050405020304" pitchFamily="18" charset="0"/>
                <a:ea typeface="Symbol" panose="05050102010706020507" pitchFamily="18" charset="2"/>
                <a:cs typeface="Symbol" panose="05050102010706020507" pitchFamily="18" charset="2"/>
              </a:rPr>
              <a:t> </a:t>
            </a:r>
            <a:r>
              <a:rPr lang="en-US" sz="3200" dirty="0">
                <a:effectLst/>
                <a:latin typeface="Times New Roman" panose="02020603050405020304" pitchFamily="18" charset="0"/>
                <a:ea typeface="Symbol" panose="05050102010706020507" pitchFamily="18" charset="2"/>
                <a:cs typeface="Symbol" panose="05050102010706020507" pitchFamily="18" charset="2"/>
              </a:rPr>
              <a:t>Mamdouh</a:t>
            </a:r>
            <a:r>
              <a:rPr lang="en-US" sz="3200" spc="-5" dirty="0">
                <a:effectLst/>
                <a:latin typeface="Times New Roman" panose="02020603050405020304" pitchFamily="18" charset="0"/>
                <a:ea typeface="Symbol" panose="05050102010706020507" pitchFamily="18" charset="2"/>
                <a:cs typeface="Symbol" panose="05050102010706020507" pitchFamily="18" charset="2"/>
              </a:rPr>
              <a:t> </a:t>
            </a:r>
            <a:r>
              <a:rPr lang="en-US" sz="3200" spc="-10" dirty="0">
                <a:effectLst/>
                <a:latin typeface="Times New Roman" panose="02020603050405020304" pitchFamily="18" charset="0"/>
                <a:ea typeface="Symbol" panose="05050102010706020507" pitchFamily="18" charset="2"/>
                <a:cs typeface="Symbol" panose="05050102010706020507" pitchFamily="18" charset="2"/>
              </a:rPr>
              <a:t>Allam.</a:t>
            </a:r>
            <a:endParaRPr lang="en-US" sz="3200" dirty="0">
              <a:effectLst/>
              <a:latin typeface="Times New Roman" panose="02020603050405020304" pitchFamily="18" charset="0"/>
              <a:ea typeface="Symbol" panose="05050102010706020507" pitchFamily="18" charset="2"/>
              <a:cs typeface="Symbol" panose="05050102010706020507" pitchFamily="18" charset="2"/>
            </a:endParaRPr>
          </a:p>
          <a:p>
            <a:pPr marL="342900" marR="0" lvl="0" indent="-342900">
              <a:spcBef>
                <a:spcPts val="300"/>
              </a:spcBef>
              <a:spcAft>
                <a:spcPts val="0"/>
              </a:spcAft>
              <a:buSzPts val="1800"/>
              <a:buFont typeface="Symbol" panose="05050102010706020507" pitchFamily="18" charset="2"/>
              <a:buChar char=""/>
              <a:tabLst>
                <a:tab pos="661035" algn="l"/>
              </a:tabLst>
            </a:pPr>
            <a:r>
              <a:rPr lang="en-US" sz="3200" dirty="0">
                <a:effectLst/>
                <a:latin typeface="Times New Roman" panose="02020603050405020304" pitchFamily="18" charset="0"/>
                <a:ea typeface="Symbol" panose="05050102010706020507" pitchFamily="18" charset="2"/>
                <a:cs typeface="Symbol" panose="05050102010706020507" pitchFamily="18" charset="2"/>
              </a:rPr>
              <a:t>Ahmed</a:t>
            </a:r>
            <a:r>
              <a:rPr lang="en-US" sz="3200" spc="-25" dirty="0">
                <a:effectLst/>
                <a:latin typeface="Times New Roman" panose="02020603050405020304" pitchFamily="18" charset="0"/>
                <a:ea typeface="Symbol" panose="05050102010706020507" pitchFamily="18" charset="2"/>
                <a:cs typeface="Symbol" panose="05050102010706020507" pitchFamily="18" charset="2"/>
              </a:rPr>
              <a:t> </a:t>
            </a:r>
            <a:r>
              <a:rPr lang="en-US" sz="3200" dirty="0">
                <a:effectLst/>
                <a:latin typeface="Times New Roman" panose="02020603050405020304" pitchFamily="18" charset="0"/>
                <a:ea typeface="Symbol" panose="05050102010706020507" pitchFamily="18" charset="2"/>
                <a:cs typeface="Symbol" panose="05050102010706020507" pitchFamily="18" charset="2"/>
              </a:rPr>
              <a:t>Ali</a:t>
            </a:r>
            <a:r>
              <a:rPr lang="en-US" sz="3200" spc="-20" dirty="0">
                <a:effectLst/>
                <a:latin typeface="Times New Roman" panose="02020603050405020304" pitchFamily="18" charset="0"/>
                <a:ea typeface="Symbol" panose="05050102010706020507" pitchFamily="18" charset="2"/>
                <a:cs typeface="Symbol" panose="05050102010706020507" pitchFamily="18" charset="2"/>
              </a:rPr>
              <a:t> </a:t>
            </a:r>
            <a:r>
              <a:rPr lang="en-US" sz="3200" spc="-10" dirty="0">
                <a:effectLst/>
                <a:latin typeface="Times New Roman" panose="02020603050405020304" pitchFamily="18" charset="0"/>
                <a:ea typeface="Symbol" panose="05050102010706020507" pitchFamily="18" charset="2"/>
                <a:cs typeface="Symbol" panose="05050102010706020507" pitchFamily="18" charset="2"/>
              </a:rPr>
              <a:t>Mahmoud.</a:t>
            </a:r>
            <a:endParaRPr lang="en-US" sz="3200" dirty="0">
              <a:effectLst/>
              <a:latin typeface="Times New Roman" panose="02020603050405020304" pitchFamily="18" charset="0"/>
              <a:ea typeface="Symbol" panose="05050102010706020507" pitchFamily="18" charset="2"/>
              <a:cs typeface="Symbol" panose="05050102010706020507" pitchFamily="18" charset="2"/>
            </a:endParaRPr>
          </a:p>
          <a:p>
            <a:pPr marL="342900" marR="0" lvl="0" indent="-342900">
              <a:spcBef>
                <a:spcPts val="310"/>
              </a:spcBef>
              <a:spcAft>
                <a:spcPts val="0"/>
              </a:spcAft>
              <a:buSzPts val="1800"/>
              <a:buFont typeface="Symbol" panose="05050102010706020507" pitchFamily="18" charset="2"/>
              <a:buChar char=""/>
              <a:tabLst>
                <a:tab pos="661035" algn="l"/>
              </a:tabLst>
            </a:pPr>
            <a:r>
              <a:rPr lang="en-US" sz="3200" dirty="0">
                <a:effectLst/>
                <a:latin typeface="Times New Roman" panose="02020603050405020304" pitchFamily="18" charset="0"/>
                <a:ea typeface="Symbol" panose="05050102010706020507" pitchFamily="18" charset="2"/>
                <a:cs typeface="Symbol" panose="05050102010706020507" pitchFamily="18" charset="2"/>
              </a:rPr>
              <a:t>Mai</a:t>
            </a:r>
            <a:r>
              <a:rPr lang="en-US" sz="3200" spc="-35" dirty="0">
                <a:effectLst/>
                <a:latin typeface="Times New Roman" panose="02020603050405020304" pitchFamily="18" charset="0"/>
                <a:ea typeface="Symbol" panose="05050102010706020507" pitchFamily="18" charset="2"/>
                <a:cs typeface="Symbol" panose="05050102010706020507" pitchFamily="18" charset="2"/>
              </a:rPr>
              <a:t> </a:t>
            </a:r>
            <a:r>
              <a:rPr lang="en-US" sz="3200" dirty="0">
                <a:effectLst/>
                <a:latin typeface="Times New Roman" panose="02020603050405020304" pitchFamily="18" charset="0"/>
                <a:ea typeface="Symbol" panose="05050102010706020507" pitchFamily="18" charset="2"/>
                <a:cs typeface="Symbol" panose="05050102010706020507" pitchFamily="18" charset="2"/>
              </a:rPr>
              <a:t>Mohamed</a:t>
            </a:r>
            <a:r>
              <a:rPr lang="en-US" sz="3200" spc="-10" dirty="0">
                <a:effectLst/>
                <a:latin typeface="Times New Roman" panose="02020603050405020304" pitchFamily="18" charset="0"/>
                <a:ea typeface="Symbol" panose="05050102010706020507" pitchFamily="18" charset="2"/>
                <a:cs typeface="Symbol" panose="05050102010706020507" pitchFamily="18" charset="2"/>
              </a:rPr>
              <a:t> Elsayed.</a:t>
            </a:r>
            <a:endParaRPr lang="en-US" sz="3200" dirty="0">
              <a:effectLst/>
              <a:latin typeface="Times New Roman" panose="02020603050405020304" pitchFamily="18" charset="0"/>
              <a:ea typeface="Symbol" panose="05050102010706020507" pitchFamily="18" charset="2"/>
              <a:cs typeface="Symbol" panose="05050102010706020507" pitchFamily="18" charset="2"/>
            </a:endParaRPr>
          </a:p>
          <a:p>
            <a:pPr marL="342900" marR="0" lvl="0" indent="-342900">
              <a:spcBef>
                <a:spcPts val="285"/>
              </a:spcBef>
              <a:spcAft>
                <a:spcPts val="0"/>
              </a:spcAft>
              <a:buSzPts val="1800"/>
              <a:buFont typeface="Symbol" panose="05050102010706020507" pitchFamily="18" charset="2"/>
              <a:buChar char=""/>
              <a:tabLst>
                <a:tab pos="661035" algn="l"/>
              </a:tabLst>
            </a:pPr>
            <a:r>
              <a:rPr lang="en-US" sz="3200" dirty="0">
                <a:effectLst/>
                <a:latin typeface="Times New Roman" panose="02020603050405020304" pitchFamily="18" charset="0"/>
                <a:ea typeface="Symbol" panose="05050102010706020507" pitchFamily="18" charset="2"/>
                <a:cs typeface="Symbol" panose="05050102010706020507" pitchFamily="18" charset="2"/>
              </a:rPr>
              <a:t>Zeinab</a:t>
            </a:r>
            <a:r>
              <a:rPr lang="en-US" sz="3200" spc="-20" dirty="0">
                <a:effectLst/>
                <a:latin typeface="Times New Roman" panose="02020603050405020304" pitchFamily="18" charset="0"/>
                <a:ea typeface="Symbol" panose="05050102010706020507" pitchFamily="18" charset="2"/>
                <a:cs typeface="Symbol" panose="05050102010706020507" pitchFamily="18" charset="2"/>
              </a:rPr>
              <a:t> </a:t>
            </a:r>
            <a:r>
              <a:rPr lang="en-US" sz="3200" dirty="0">
                <a:effectLst/>
                <a:latin typeface="Times New Roman" panose="02020603050405020304" pitchFamily="18" charset="0"/>
                <a:ea typeface="Symbol" panose="05050102010706020507" pitchFamily="18" charset="2"/>
                <a:cs typeface="Symbol" panose="05050102010706020507" pitchFamily="18" charset="2"/>
              </a:rPr>
              <a:t>Alaa</a:t>
            </a:r>
            <a:r>
              <a:rPr lang="en-US" sz="3200" spc="-20" dirty="0">
                <a:effectLst/>
                <a:latin typeface="Times New Roman" panose="02020603050405020304" pitchFamily="18" charset="0"/>
                <a:ea typeface="Symbol" panose="05050102010706020507" pitchFamily="18" charset="2"/>
                <a:cs typeface="Symbol" panose="05050102010706020507" pitchFamily="18" charset="2"/>
              </a:rPr>
              <a:t> </a:t>
            </a:r>
            <a:r>
              <a:rPr lang="en-US" sz="3200" spc="-10" dirty="0">
                <a:effectLst/>
                <a:latin typeface="Times New Roman" panose="02020603050405020304" pitchFamily="18" charset="0"/>
                <a:ea typeface="Symbol" panose="05050102010706020507" pitchFamily="18" charset="2"/>
                <a:cs typeface="Symbol" panose="05050102010706020507" pitchFamily="18" charset="2"/>
              </a:rPr>
              <a:t>Shaaban.</a:t>
            </a:r>
            <a:endParaRPr lang="en-US" sz="3200" dirty="0">
              <a:effectLst/>
              <a:latin typeface="Times New Roman" panose="02020603050405020304" pitchFamily="18" charset="0"/>
              <a:ea typeface="Symbol" panose="05050102010706020507" pitchFamily="18" charset="2"/>
              <a:cs typeface="Symbol" panose="05050102010706020507" pitchFamily="18" charset="2"/>
            </a:endParaRPr>
          </a:p>
          <a:p>
            <a:pPr marL="342900" marR="0" lvl="0" indent="-342900">
              <a:spcBef>
                <a:spcPts val="285"/>
              </a:spcBef>
              <a:spcAft>
                <a:spcPts val="0"/>
              </a:spcAft>
              <a:buSzPts val="1800"/>
              <a:buFont typeface="Symbol" panose="05050102010706020507" pitchFamily="18" charset="2"/>
              <a:buChar char=""/>
              <a:tabLst>
                <a:tab pos="661035" algn="l"/>
              </a:tabLst>
            </a:pPr>
            <a:r>
              <a:rPr lang="en-US" sz="3200" dirty="0">
                <a:effectLst/>
                <a:latin typeface="Times New Roman" panose="02020603050405020304" pitchFamily="18" charset="0"/>
                <a:ea typeface="Symbol" panose="05050102010706020507" pitchFamily="18" charset="2"/>
                <a:cs typeface="Symbol" panose="05050102010706020507" pitchFamily="18" charset="2"/>
              </a:rPr>
              <a:t>Yasmine</a:t>
            </a:r>
            <a:r>
              <a:rPr lang="en-US" sz="3200" spc="-25" dirty="0">
                <a:effectLst/>
                <a:latin typeface="Times New Roman" panose="02020603050405020304" pitchFamily="18" charset="0"/>
                <a:ea typeface="Symbol" panose="05050102010706020507" pitchFamily="18" charset="2"/>
                <a:cs typeface="Symbol" panose="05050102010706020507" pitchFamily="18" charset="2"/>
              </a:rPr>
              <a:t> </a:t>
            </a:r>
            <a:r>
              <a:rPr lang="en-US" sz="3200" dirty="0">
                <a:effectLst/>
                <a:latin typeface="Times New Roman" panose="02020603050405020304" pitchFamily="18" charset="0"/>
                <a:ea typeface="Symbol" panose="05050102010706020507" pitchFamily="18" charset="2"/>
                <a:cs typeface="Symbol" panose="05050102010706020507" pitchFamily="18" charset="2"/>
              </a:rPr>
              <a:t>Hossam</a:t>
            </a:r>
            <a:r>
              <a:rPr lang="en-US" sz="3200" spc="-5" dirty="0">
                <a:effectLst/>
                <a:latin typeface="Times New Roman" panose="02020603050405020304" pitchFamily="18" charset="0"/>
                <a:ea typeface="Symbol" panose="05050102010706020507" pitchFamily="18" charset="2"/>
                <a:cs typeface="Symbol" panose="05050102010706020507" pitchFamily="18" charset="2"/>
              </a:rPr>
              <a:t> </a:t>
            </a:r>
            <a:r>
              <a:rPr lang="en-US" sz="3200" dirty="0">
                <a:effectLst/>
                <a:latin typeface="Times New Roman" panose="02020603050405020304" pitchFamily="18" charset="0"/>
                <a:ea typeface="Symbol" panose="05050102010706020507" pitchFamily="18" charset="2"/>
                <a:cs typeface="Symbol" panose="05050102010706020507" pitchFamily="18" charset="2"/>
              </a:rPr>
              <a:t>El</a:t>
            </a:r>
            <a:r>
              <a:rPr lang="en-US" sz="3200" spc="-5" dirty="0">
                <a:effectLst/>
                <a:latin typeface="Times New Roman" panose="02020603050405020304" pitchFamily="18" charset="0"/>
                <a:ea typeface="Symbol" panose="05050102010706020507" pitchFamily="18" charset="2"/>
                <a:cs typeface="Symbol" panose="05050102010706020507" pitchFamily="18" charset="2"/>
              </a:rPr>
              <a:t> </a:t>
            </a:r>
            <a:r>
              <a:rPr lang="en-US" sz="3200" spc="-20" dirty="0">
                <a:effectLst/>
                <a:latin typeface="Times New Roman" panose="02020603050405020304" pitchFamily="18" charset="0"/>
                <a:ea typeface="Symbol" panose="05050102010706020507" pitchFamily="18" charset="2"/>
                <a:cs typeface="Symbol" panose="05050102010706020507" pitchFamily="18" charset="2"/>
              </a:rPr>
              <a:t>Din.</a:t>
            </a:r>
            <a:endParaRPr lang="en-US" sz="3200" dirty="0">
              <a:effectLst/>
              <a:latin typeface="Times New Roman" panose="02020603050405020304" pitchFamily="18" charset="0"/>
              <a:ea typeface="Symbol" panose="05050102010706020507" pitchFamily="18" charset="2"/>
              <a:cs typeface="Symbol" panose="05050102010706020507" pitchFamily="18" charset="2"/>
            </a:endParaRPr>
          </a:p>
          <a:p>
            <a:pPr marL="342900" marR="0" lvl="0" indent="-342900">
              <a:spcBef>
                <a:spcPts val="315"/>
              </a:spcBef>
              <a:spcAft>
                <a:spcPts val="0"/>
              </a:spcAft>
              <a:buSzPts val="1800"/>
              <a:buFont typeface="Symbol" panose="05050102010706020507" pitchFamily="18" charset="2"/>
              <a:buChar char=""/>
              <a:tabLst>
                <a:tab pos="661035" algn="l"/>
              </a:tabLst>
            </a:pPr>
            <a:r>
              <a:rPr lang="en-US" sz="3200" dirty="0" err="1">
                <a:effectLst/>
                <a:latin typeface="Times New Roman" panose="02020603050405020304" pitchFamily="18" charset="0"/>
                <a:ea typeface="Symbol" panose="05050102010706020507" pitchFamily="18" charset="2"/>
                <a:cs typeface="Symbol" panose="05050102010706020507" pitchFamily="18" charset="2"/>
              </a:rPr>
              <a:t>Sammar</a:t>
            </a:r>
            <a:r>
              <a:rPr lang="en-US" sz="3200" spc="-15" dirty="0">
                <a:effectLst/>
                <a:latin typeface="Times New Roman" panose="02020603050405020304" pitchFamily="18" charset="0"/>
                <a:ea typeface="Symbol" panose="05050102010706020507" pitchFamily="18" charset="2"/>
                <a:cs typeface="Symbol" panose="05050102010706020507" pitchFamily="18" charset="2"/>
              </a:rPr>
              <a:t> </a:t>
            </a:r>
            <a:r>
              <a:rPr lang="en-US" sz="3200" dirty="0">
                <a:effectLst/>
                <a:latin typeface="Times New Roman" panose="02020603050405020304" pitchFamily="18" charset="0"/>
                <a:ea typeface="Symbol" panose="05050102010706020507" pitchFamily="18" charset="2"/>
                <a:cs typeface="Symbol" panose="05050102010706020507" pitchFamily="18" charset="2"/>
              </a:rPr>
              <a:t>Alaa</a:t>
            </a:r>
            <a:r>
              <a:rPr lang="en-US" sz="3200" spc="-10" dirty="0">
                <a:effectLst/>
                <a:latin typeface="Times New Roman" panose="02020603050405020304" pitchFamily="18" charset="0"/>
                <a:ea typeface="Symbol" panose="05050102010706020507" pitchFamily="18" charset="2"/>
                <a:cs typeface="Symbol" panose="05050102010706020507" pitchFamily="18" charset="2"/>
              </a:rPr>
              <a:t> </a:t>
            </a:r>
            <a:r>
              <a:rPr lang="en-US" sz="3200" dirty="0">
                <a:effectLst/>
                <a:latin typeface="Times New Roman" panose="02020603050405020304" pitchFamily="18" charset="0"/>
                <a:ea typeface="Symbol" panose="05050102010706020507" pitchFamily="18" charset="2"/>
                <a:cs typeface="Symbol" panose="05050102010706020507" pitchFamily="18" charset="2"/>
              </a:rPr>
              <a:t>El</a:t>
            </a:r>
            <a:r>
              <a:rPr lang="en-US" sz="3200" spc="-5" dirty="0">
                <a:effectLst/>
                <a:latin typeface="Times New Roman" panose="02020603050405020304" pitchFamily="18" charset="0"/>
                <a:ea typeface="Symbol" panose="05050102010706020507" pitchFamily="18" charset="2"/>
                <a:cs typeface="Symbol" panose="05050102010706020507" pitchFamily="18" charset="2"/>
              </a:rPr>
              <a:t> </a:t>
            </a:r>
            <a:r>
              <a:rPr lang="en-US" sz="3200" spc="-20" dirty="0">
                <a:effectLst/>
                <a:latin typeface="Times New Roman" panose="02020603050405020304" pitchFamily="18" charset="0"/>
                <a:ea typeface="Symbol" panose="05050102010706020507" pitchFamily="18" charset="2"/>
                <a:cs typeface="Symbol" panose="05050102010706020507" pitchFamily="18" charset="2"/>
              </a:rPr>
              <a:t>Din.</a:t>
            </a:r>
            <a:r>
              <a:rPr lang="en-US" sz="3200" dirty="0">
                <a:effectLst/>
                <a:latin typeface="Times New Roman" panose="02020603050405020304" pitchFamily="18" charset="0"/>
                <a:ea typeface="Times New Roman" panose="02020603050405020304" pitchFamily="18" charset="0"/>
              </a:rPr>
              <a:t> </a:t>
            </a:r>
          </a:p>
          <a:p>
            <a:endParaRPr lang="en-US" sz="1800" dirty="0"/>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78912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5024C65-1A18-660F-874E-5F618FCF1C55}"/>
              </a:ext>
            </a:extLst>
          </p:cNvPr>
          <p:cNvSpPr>
            <a:spLocks noGrp="1"/>
          </p:cNvSpPr>
          <p:nvPr>
            <p:ph type="title"/>
          </p:nvPr>
        </p:nvSpPr>
        <p:spPr>
          <a:xfrm>
            <a:off x="1256275" y="2271449"/>
            <a:ext cx="9679449" cy="2847058"/>
          </a:xfrm>
        </p:spPr>
        <p:txBody>
          <a:bodyPr vert="horz" lIns="91440" tIns="45720" rIns="91440" bIns="45720" rtlCol="0" anchor="b">
            <a:normAutofit/>
          </a:bodyPr>
          <a:lstStyle/>
          <a:p>
            <a:r>
              <a:rPr lang="en-US" sz="7200" b="1" i="0" kern="1200" cap="all" baseline="0" dirty="0">
                <a:solidFill>
                  <a:schemeClr val="bg1"/>
                </a:solidFill>
                <a:latin typeface="+mj-lt"/>
                <a:ea typeface="+mj-ea"/>
                <a:cs typeface="+mj-cs"/>
              </a:rPr>
              <a:t>       Thank you</a:t>
            </a:r>
            <a:br>
              <a:rPr lang="en-US" sz="7200" b="1" i="0" kern="1200" cap="all" baseline="0" dirty="0">
                <a:solidFill>
                  <a:schemeClr val="bg1"/>
                </a:solidFill>
                <a:latin typeface="+mj-lt"/>
                <a:ea typeface="+mj-ea"/>
                <a:cs typeface="+mj-cs"/>
              </a:rPr>
            </a:br>
            <a:endParaRPr lang="en-US" sz="7200" b="1" i="0" kern="1200" cap="all" baseline="0" dirty="0">
              <a:solidFill>
                <a:schemeClr val="bg1"/>
              </a:solidFill>
              <a:latin typeface="+mj-lt"/>
              <a:ea typeface="+mj-ea"/>
              <a:cs typeface="+mj-cs"/>
            </a:endParaRPr>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3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78714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D26C-C010-5DBC-006C-9AB294C50D18}"/>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401324C0-EAD5-5535-4961-B94DFA3B0844}"/>
              </a:ext>
            </a:extLst>
          </p:cNvPr>
          <p:cNvSpPr>
            <a:spLocks noGrp="1"/>
          </p:cNvSpPr>
          <p:nvPr>
            <p:ph idx="1"/>
          </p:nvPr>
        </p:nvSpPr>
        <p:spPr/>
        <p:txBody>
          <a:bodyPr/>
          <a:lstStyle/>
          <a:p>
            <a:pPr algn="l"/>
            <a:r>
              <a:rPr lang="en-US" b="0" i="0" dirty="0">
                <a:solidFill>
                  <a:srgbClr val="050E17"/>
                </a:solidFill>
                <a:effectLst/>
                <a:latin typeface="-apple-system"/>
              </a:rPr>
              <a:t>Our blood bank management system is a comprehensive </a:t>
            </a:r>
            <a:r>
              <a:rPr lang="en-US" b="0" i="0" u="none" strike="noStrike" dirty="0">
                <a:solidFill>
                  <a:srgbClr val="050E17"/>
                </a:solidFill>
                <a:effectLst/>
                <a:latin typeface="-apple-system"/>
              </a:rPr>
              <a:t>software solution</a:t>
            </a:r>
            <a:r>
              <a:rPr lang="en-US" b="0" i="0" dirty="0">
                <a:solidFill>
                  <a:srgbClr val="050E17"/>
                </a:solidFill>
                <a:effectLst/>
                <a:latin typeface="-apple-system"/>
              </a:rPr>
              <a:t> that provides a wide range of features to help blood banks manage their operations more efficiently and effectively. Here are some of the main features of our system:</a:t>
            </a:r>
          </a:p>
          <a:p>
            <a:r>
              <a:rPr lang="en-US" b="0" i="0" dirty="0">
                <a:solidFill>
                  <a:srgbClr val="050E17"/>
                </a:solidFill>
                <a:effectLst/>
                <a:latin typeface="-apple-system"/>
              </a:rPr>
              <a:t>Donor management: Our system includes tools for managing donor information, such as </a:t>
            </a:r>
            <a:r>
              <a:rPr lang="en-US" b="0" i="0" u="none" strike="noStrike" dirty="0">
                <a:solidFill>
                  <a:srgbClr val="050E17"/>
                </a:solidFill>
                <a:effectLst/>
                <a:latin typeface="-apple-system"/>
              </a:rPr>
              <a:t>donor demographics</a:t>
            </a:r>
            <a:r>
              <a:rPr lang="en-US" b="0" i="0" dirty="0">
                <a:solidFill>
                  <a:srgbClr val="050E17"/>
                </a:solidFill>
                <a:effectLst/>
                <a:latin typeface="-apple-system"/>
              </a:rPr>
              <a:t>, </a:t>
            </a:r>
            <a:r>
              <a:rPr lang="en-US" b="0" i="0" u="none" strike="noStrike" dirty="0">
                <a:solidFill>
                  <a:srgbClr val="050E17"/>
                </a:solidFill>
                <a:effectLst/>
                <a:latin typeface="-apple-system"/>
              </a:rPr>
              <a:t>medical history</a:t>
            </a:r>
            <a:r>
              <a:rPr lang="en-US" b="0" i="0" dirty="0">
                <a:solidFill>
                  <a:srgbClr val="050E17"/>
                </a:solidFill>
                <a:effectLst/>
                <a:latin typeface="-apple-system"/>
              </a:rPr>
              <a:t>, and donation history. This allows blood banks to track </a:t>
            </a:r>
            <a:r>
              <a:rPr lang="en-US" b="0" i="0" u="none" strike="noStrike" dirty="0">
                <a:solidFill>
                  <a:srgbClr val="050E17"/>
                </a:solidFill>
                <a:effectLst/>
                <a:latin typeface="-apple-system"/>
              </a:rPr>
              <a:t>donor eligibility</a:t>
            </a:r>
            <a:r>
              <a:rPr lang="en-US" b="0" i="0" dirty="0">
                <a:solidFill>
                  <a:srgbClr val="050E17"/>
                </a:solidFill>
                <a:effectLst/>
                <a:latin typeface="-apple-system"/>
              </a:rPr>
              <a:t> and ensure that </a:t>
            </a:r>
            <a:r>
              <a:rPr lang="en-US" b="0" i="0" u="none" strike="noStrike" dirty="0">
                <a:solidFill>
                  <a:srgbClr val="050E17"/>
                </a:solidFill>
                <a:effectLst/>
                <a:latin typeface="-apple-system"/>
              </a:rPr>
              <a:t>donated blood</a:t>
            </a:r>
            <a:r>
              <a:rPr lang="en-US" b="0" i="0" dirty="0">
                <a:solidFill>
                  <a:srgbClr val="050E17"/>
                </a:solidFill>
                <a:effectLst/>
                <a:latin typeface="-apple-system"/>
              </a:rPr>
              <a:t> is safe and of high quality.</a:t>
            </a:r>
          </a:p>
          <a:p>
            <a:endParaRPr lang="en-US" dirty="0"/>
          </a:p>
        </p:txBody>
      </p:sp>
    </p:spTree>
    <p:extLst>
      <p:ext uri="{BB962C8B-B14F-4D97-AF65-F5344CB8AC3E}">
        <p14:creationId xmlns:p14="http://schemas.microsoft.com/office/powerpoint/2010/main" val="274647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D26C-C010-5DBC-006C-9AB294C50D18}"/>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401324C0-EAD5-5535-4961-B94DFA3B0844}"/>
              </a:ext>
            </a:extLst>
          </p:cNvPr>
          <p:cNvSpPr>
            <a:spLocks noGrp="1"/>
          </p:cNvSpPr>
          <p:nvPr>
            <p:ph idx="1"/>
          </p:nvPr>
        </p:nvSpPr>
        <p:spPr/>
        <p:txBody>
          <a:bodyPr/>
          <a:lstStyle/>
          <a:p>
            <a:r>
              <a:rPr lang="en-US" b="0" i="0" dirty="0">
                <a:solidFill>
                  <a:srgbClr val="050E17"/>
                </a:solidFill>
                <a:effectLst/>
                <a:latin typeface="-apple-system"/>
              </a:rPr>
              <a:t>Inventory management: Our system provides real-time inventory tracking and management, which helps blood banks manage their </a:t>
            </a:r>
            <a:r>
              <a:rPr lang="en-US" b="0" i="0" u="none" strike="noStrike" dirty="0">
                <a:solidFill>
                  <a:srgbClr val="050E17"/>
                </a:solidFill>
                <a:effectLst/>
                <a:latin typeface="-apple-system"/>
              </a:rPr>
              <a:t>blood product inventory</a:t>
            </a:r>
            <a:r>
              <a:rPr lang="en-US" b="0" i="0" dirty="0">
                <a:solidFill>
                  <a:srgbClr val="050E17"/>
                </a:solidFill>
                <a:effectLst/>
                <a:latin typeface="-apple-system"/>
              </a:rPr>
              <a:t> more effectively. The system includes tools for tracking blood product types, quantities, and </a:t>
            </a:r>
            <a:r>
              <a:rPr lang="en-US" b="0" i="0" u="none" strike="noStrike" dirty="0">
                <a:solidFill>
                  <a:srgbClr val="050E17"/>
                </a:solidFill>
                <a:effectLst/>
                <a:latin typeface="-apple-system"/>
              </a:rPr>
              <a:t>expiration dates</a:t>
            </a:r>
            <a:r>
              <a:rPr lang="en-US" b="0" i="0" dirty="0">
                <a:solidFill>
                  <a:srgbClr val="050E17"/>
                </a:solidFill>
                <a:effectLst/>
                <a:latin typeface="-apple-system"/>
              </a:rPr>
              <a:t>, as well as </a:t>
            </a:r>
            <a:r>
              <a:rPr lang="en-US" b="0" i="0" u="none" strike="noStrike" dirty="0">
                <a:solidFill>
                  <a:srgbClr val="050E17"/>
                </a:solidFill>
                <a:effectLst/>
                <a:latin typeface="-apple-system"/>
              </a:rPr>
              <a:t>automatic alerts</a:t>
            </a:r>
            <a:r>
              <a:rPr lang="en-US" b="0" i="0" dirty="0">
                <a:solidFill>
                  <a:srgbClr val="050E17"/>
                </a:solidFill>
                <a:effectLst/>
                <a:latin typeface="-apple-system"/>
              </a:rPr>
              <a:t> for </a:t>
            </a:r>
            <a:r>
              <a:rPr lang="en-US" b="0" i="0" u="none" strike="noStrike" dirty="0">
                <a:solidFill>
                  <a:srgbClr val="050E17"/>
                </a:solidFill>
                <a:effectLst/>
                <a:latin typeface="-apple-system"/>
              </a:rPr>
              <a:t>low inventory levels</a:t>
            </a:r>
            <a:r>
              <a:rPr lang="en-US" b="0" i="0" dirty="0">
                <a:solidFill>
                  <a:srgbClr val="050E17"/>
                </a:solidFill>
                <a:effectLst/>
                <a:latin typeface="-apple-system"/>
              </a:rPr>
              <a:t>.</a:t>
            </a:r>
          </a:p>
          <a:p>
            <a:r>
              <a:rPr lang="en-US" b="0" i="0" dirty="0">
                <a:solidFill>
                  <a:srgbClr val="050E17"/>
                </a:solidFill>
                <a:effectLst/>
                <a:latin typeface="-apple-system"/>
              </a:rPr>
              <a:t>order management: Our system provides a streamlined process for healthcare professionals to order and receive blood products. Healthcare professionals can easily place orders for specific blood products and track their delivery status in real-time.</a:t>
            </a:r>
          </a:p>
          <a:p>
            <a:endParaRPr lang="en-US" dirty="0"/>
          </a:p>
        </p:txBody>
      </p:sp>
    </p:spTree>
    <p:extLst>
      <p:ext uri="{BB962C8B-B14F-4D97-AF65-F5344CB8AC3E}">
        <p14:creationId xmlns:p14="http://schemas.microsoft.com/office/powerpoint/2010/main" val="201562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D26C-C010-5DBC-006C-9AB294C50D18}"/>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401324C0-EAD5-5535-4961-B94DFA3B0844}"/>
              </a:ext>
            </a:extLst>
          </p:cNvPr>
          <p:cNvSpPr>
            <a:spLocks noGrp="1"/>
          </p:cNvSpPr>
          <p:nvPr>
            <p:ph idx="1"/>
          </p:nvPr>
        </p:nvSpPr>
        <p:spPr/>
        <p:txBody>
          <a:bodyPr/>
          <a:lstStyle/>
          <a:p>
            <a:r>
              <a:rPr lang="en-US" b="0" i="0" dirty="0">
                <a:solidFill>
                  <a:srgbClr val="050E17"/>
                </a:solidFill>
                <a:effectLst/>
                <a:latin typeface="-apple-system"/>
              </a:rPr>
              <a:t>Distribution management: Our system includes tools for coordinating the distribution of blood products to hospitals and clinics. It includes features for managing product transport, temperature monitoring, and </a:t>
            </a:r>
            <a:r>
              <a:rPr lang="en-US" b="0" i="0" u="none" strike="noStrike" dirty="0">
                <a:solidFill>
                  <a:srgbClr val="050E17"/>
                </a:solidFill>
                <a:effectLst/>
                <a:latin typeface="-apple-system"/>
              </a:rPr>
              <a:t>delivery tracking</a:t>
            </a:r>
            <a:r>
              <a:rPr lang="en-US" b="0" i="0" dirty="0">
                <a:solidFill>
                  <a:srgbClr val="050E17"/>
                </a:solidFill>
                <a:effectLst/>
                <a:latin typeface="-apple-system"/>
              </a:rPr>
              <a:t>.</a:t>
            </a:r>
          </a:p>
          <a:p>
            <a:r>
              <a:rPr lang="en-US" b="0" i="0" u="none" strike="noStrike" dirty="0">
                <a:solidFill>
                  <a:srgbClr val="050E17"/>
                </a:solidFill>
                <a:effectLst/>
                <a:latin typeface="-apple-system"/>
              </a:rPr>
              <a:t>Reporting</a:t>
            </a:r>
            <a:r>
              <a:rPr lang="en-US" b="0" i="0" dirty="0">
                <a:solidFill>
                  <a:srgbClr val="050E17"/>
                </a:solidFill>
                <a:effectLst/>
                <a:latin typeface="-apple-system"/>
              </a:rPr>
              <a:t> and analytics: Our system includes built-in reporting and analytics tools that provide blood banks with insights into their operations. Blood banks can generate reports on donor demographics, </a:t>
            </a:r>
            <a:r>
              <a:rPr lang="en-US" b="0" i="0" u="none" strike="noStrike" dirty="0">
                <a:solidFill>
                  <a:srgbClr val="050E17"/>
                </a:solidFill>
                <a:effectLst/>
                <a:latin typeface="-apple-system"/>
              </a:rPr>
              <a:t>donation history</a:t>
            </a:r>
            <a:r>
              <a:rPr lang="en-US" b="0" i="0" dirty="0">
                <a:solidFill>
                  <a:srgbClr val="050E17"/>
                </a:solidFill>
                <a:effectLst/>
                <a:latin typeface="-apple-system"/>
              </a:rPr>
              <a:t>, </a:t>
            </a:r>
            <a:r>
              <a:rPr lang="en-US" b="0" i="0" u="none" strike="noStrike" dirty="0">
                <a:solidFill>
                  <a:srgbClr val="050E17"/>
                </a:solidFill>
                <a:effectLst/>
                <a:latin typeface="-apple-system"/>
              </a:rPr>
              <a:t>inventory levels</a:t>
            </a:r>
            <a:r>
              <a:rPr lang="en-US" b="0" i="0" dirty="0">
                <a:solidFill>
                  <a:srgbClr val="050E17"/>
                </a:solidFill>
                <a:effectLst/>
                <a:latin typeface="-apple-system"/>
              </a:rPr>
              <a:t>, and more.</a:t>
            </a:r>
          </a:p>
          <a:p>
            <a:endParaRPr lang="en-US" dirty="0"/>
          </a:p>
        </p:txBody>
      </p:sp>
    </p:spTree>
    <p:extLst>
      <p:ext uri="{BB962C8B-B14F-4D97-AF65-F5344CB8AC3E}">
        <p14:creationId xmlns:p14="http://schemas.microsoft.com/office/powerpoint/2010/main" val="3661128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D26C-C010-5DBC-006C-9AB294C50D18}"/>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401324C0-EAD5-5535-4961-B94DFA3B0844}"/>
              </a:ext>
            </a:extLst>
          </p:cNvPr>
          <p:cNvSpPr>
            <a:spLocks noGrp="1"/>
          </p:cNvSpPr>
          <p:nvPr>
            <p:ph idx="1"/>
          </p:nvPr>
        </p:nvSpPr>
        <p:spPr/>
        <p:txBody>
          <a:bodyPr/>
          <a:lstStyle/>
          <a:p>
            <a:r>
              <a:rPr lang="en-US" b="0" i="0" dirty="0">
                <a:solidFill>
                  <a:srgbClr val="050E17"/>
                </a:solidFill>
                <a:effectLst/>
                <a:latin typeface="-apple-system"/>
              </a:rPr>
              <a:t>Mobile app: Our system also includes a </a:t>
            </a:r>
            <a:r>
              <a:rPr lang="en-US" b="0" i="0" u="none" strike="noStrike" dirty="0">
                <a:solidFill>
                  <a:srgbClr val="050E17"/>
                </a:solidFill>
                <a:effectLst/>
                <a:latin typeface="-apple-system"/>
              </a:rPr>
              <a:t>mobile app</a:t>
            </a:r>
            <a:r>
              <a:rPr lang="en-US" b="0" i="0" dirty="0">
                <a:solidFill>
                  <a:srgbClr val="050E17"/>
                </a:solidFill>
                <a:effectLst/>
                <a:latin typeface="-apple-system"/>
              </a:rPr>
              <a:t> that allows healthcare professionals to access the system on-the-go. The app includes features for ordering blood products, tracking deliveries, and </a:t>
            </a:r>
            <a:r>
              <a:rPr lang="en-US" b="0" i="0" u="none" strike="noStrike" dirty="0">
                <a:solidFill>
                  <a:srgbClr val="050E17"/>
                </a:solidFill>
                <a:effectLst/>
                <a:latin typeface="-apple-system"/>
              </a:rPr>
              <a:t>managing patient information</a:t>
            </a:r>
            <a:r>
              <a:rPr lang="en-US" b="0" i="0" dirty="0">
                <a:solidFill>
                  <a:srgbClr val="050E17"/>
                </a:solidFill>
                <a:effectLst/>
                <a:latin typeface="-apple-system"/>
              </a:rPr>
              <a:t>.</a:t>
            </a:r>
          </a:p>
          <a:p>
            <a:endParaRPr lang="en-US" dirty="0"/>
          </a:p>
        </p:txBody>
      </p:sp>
    </p:spTree>
    <p:extLst>
      <p:ext uri="{BB962C8B-B14F-4D97-AF65-F5344CB8AC3E}">
        <p14:creationId xmlns:p14="http://schemas.microsoft.com/office/powerpoint/2010/main" val="2016807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5540E07-AE07-3E40-FBD8-58C155A9C5F6}"/>
              </a:ext>
            </a:extLst>
          </p:cNvPr>
          <p:cNvSpPr>
            <a:spLocks noGrp="1"/>
          </p:cNvSpPr>
          <p:nvPr>
            <p:ph type="title"/>
          </p:nvPr>
        </p:nvSpPr>
        <p:spPr>
          <a:xfrm>
            <a:off x="838200" y="365125"/>
            <a:ext cx="9842237" cy="1325563"/>
          </a:xfrm>
        </p:spPr>
        <p:txBody>
          <a:bodyPr>
            <a:normAutofit/>
          </a:bodyPr>
          <a:lstStyle/>
          <a:p>
            <a:r>
              <a:rPr lang="en-US"/>
              <a:t>ARCHITECTURE</a:t>
            </a:r>
            <a:endParaRPr lang="en-US" dirty="0"/>
          </a:p>
        </p:txBody>
      </p:sp>
      <p:cxnSp>
        <p:nvCxnSpPr>
          <p:cNvPr id="22"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4"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5"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graphicFrame>
        <p:nvGraphicFramePr>
          <p:cNvPr id="26" name="Content Placeholder 2">
            <a:extLst>
              <a:ext uri="{FF2B5EF4-FFF2-40B4-BE49-F238E27FC236}">
                <a16:creationId xmlns:a16="http://schemas.microsoft.com/office/drawing/2014/main" id="{134396E9-E2D2-FB63-102C-CCFD098C8FF1}"/>
              </a:ext>
            </a:extLst>
          </p:cNvPr>
          <p:cNvGraphicFramePr>
            <a:graphicFrameLocks noGrp="1"/>
          </p:cNvGraphicFramePr>
          <p:nvPr>
            <p:ph idx="1"/>
            <p:extLst>
              <p:ext uri="{D42A27DB-BD31-4B8C-83A1-F6EECF244321}">
                <p14:modId xmlns:p14="http://schemas.microsoft.com/office/powerpoint/2010/main" val="2843667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616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0432F-17CE-833B-62E8-F764AFA8221F}"/>
              </a:ext>
            </a:extLst>
          </p:cNvPr>
          <p:cNvSpPr>
            <a:spLocks noGrp="1"/>
          </p:cNvSpPr>
          <p:nvPr>
            <p:ph type="title"/>
          </p:nvPr>
        </p:nvSpPr>
        <p:spPr>
          <a:xfrm>
            <a:off x="803775" y="1106007"/>
            <a:ext cx="10550025" cy="1182927"/>
          </a:xfrm>
        </p:spPr>
        <p:txBody>
          <a:bodyPr anchor="b">
            <a:normAutofit/>
          </a:bodyPr>
          <a:lstStyle/>
          <a:p>
            <a:r>
              <a:rPr lang="en-US" sz="6600"/>
              <a:t>ARCHITECTURE Cont…</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993990D-81B6-F125-7A7D-D5809CE27B52}"/>
              </a:ext>
            </a:extLst>
          </p:cNvPr>
          <p:cNvSpPr>
            <a:spLocks noGrp="1"/>
          </p:cNvSpPr>
          <p:nvPr>
            <p:ph idx="1"/>
          </p:nvPr>
        </p:nvSpPr>
        <p:spPr>
          <a:xfrm>
            <a:off x="803775" y="2598947"/>
            <a:ext cx="10550025" cy="3677348"/>
          </a:xfrm>
        </p:spPr>
        <p:txBody>
          <a:bodyPr anchor="t">
            <a:normAutofit/>
          </a:bodyPr>
          <a:lstStyle/>
          <a:p>
            <a:pPr marL="0" indent="0">
              <a:buNone/>
            </a:pPr>
            <a:r>
              <a:rPr lang="en-US" sz="1800" b="1"/>
              <a:t>1-Presentation layer</a:t>
            </a:r>
          </a:p>
          <a:p>
            <a:pPr marL="0" indent="0">
              <a:buNone/>
            </a:pPr>
            <a:r>
              <a:rPr lang="en-US" sz="1800"/>
              <a:t>The presentation layer is resposible for presenting the user interface to the user. </a:t>
            </a:r>
          </a:p>
          <a:p>
            <a:pPr marL="0" indent="0">
              <a:buNone/>
            </a:pPr>
            <a:r>
              <a:rPr lang="en-US" sz="1800"/>
              <a:t>The layer is built using C# WinForms, a popular UI framework for building windows desktop application. </a:t>
            </a:r>
          </a:p>
          <a:p>
            <a:pPr marL="0" indent="0">
              <a:buNone/>
            </a:pPr>
            <a:r>
              <a:rPr lang="en-US" sz="1800"/>
              <a:t>The presentaions layer implements the user interface using a set of UI controls such as buttons, textboxes, datagrid, and other controls. </a:t>
            </a:r>
          </a:p>
          <a:p>
            <a:pPr marL="0" indent="0">
              <a:buNone/>
            </a:pPr>
            <a:r>
              <a:rPr lang="en-US" sz="1800"/>
              <a:t>The presentation layer is responsible for handling user input and forwarding it to the business layer.</a:t>
            </a:r>
            <a:r>
              <a:rPr lang="en-US" sz="1800" b="1"/>
              <a:t> </a:t>
            </a: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661682621"/>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Gradient</Template>
  <TotalTime>700</TotalTime>
  <Words>2108</Words>
  <Application>Microsoft Office PowerPoint</Application>
  <PresentationFormat>Widescreen</PresentationFormat>
  <Paragraphs>123</Paragraphs>
  <Slides>31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Alice Bold</vt:lpstr>
      <vt:lpstr>-apple-system</vt:lpstr>
      <vt:lpstr>Arial</vt:lpstr>
      <vt:lpstr>Canva Sans</vt:lpstr>
      <vt:lpstr>Canva Sans Bold</vt:lpstr>
      <vt:lpstr>Symbol</vt:lpstr>
      <vt:lpstr>Times New Roman</vt:lpstr>
      <vt:lpstr>Univers</vt:lpstr>
      <vt:lpstr>GradientVTI</vt:lpstr>
      <vt:lpstr>  BLOOD BANK MANAGEMENT SYSTEM </vt:lpstr>
      <vt:lpstr>Introduction</vt:lpstr>
      <vt:lpstr>PowerPoint Presentation</vt:lpstr>
      <vt:lpstr>Features</vt:lpstr>
      <vt:lpstr>Features</vt:lpstr>
      <vt:lpstr>Features</vt:lpstr>
      <vt:lpstr>Features</vt:lpstr>
      <vt:lpstr>ARCHITECTURE</vt:lpstr>
      <vt:lpstr>ARCHITECTURE Cont…</vt:lpstr>
      <vt:lpstr>ARCHITECTURE Cont…</vt:lpstr>
      <vt:lpstr>ARCHITECTURE Cont…</vt:lpstr>
      <vt:lpstr>ARCHITECTURE Cont…</vt:lpstr>
      <vt:lpstr>TECHNOLOGIES USED</vt:lpstr>
      <vt:lpstr>TECHNOLOGIES USED Cont..</vt:lpstr>
      <vt:lpstr>TECHNOLOGIES USED Cont..</vt:lpstr>
      <vt:lpstr>TECHNOLOGIES USED Cont..</vt:lpstr>
      <vt:lpstr>TECHNOLOGIES USED Cont..</vt:lpstr>
      <vt:lpstr>CONCLUSION</vt:lpstr>
      <vt:lpstr>User Interface</vt:lpstr>
      <vt:lpstr>Future Improvements</vt:lpstr>
      <vt:lpstr>Prototype to Blood Group Detection   </vt:lpstr>
      <vt:lpstr>Future improvements</vt:lpstr>
      <vt:lpstr> Demonstration</vt:lpstr>
      <vt:lpstr>User fedback: </vt:lpstr>
      <vt:lpstr>Deployment</vt:lpstr>
      <vt:lpstr>PowerPoint Presentation</vt:lpstr>
      <vt:lpstr>﻿security  </vt:lpstr>
      <vt:lpstr>Maintenance and Support </vt:lpstr>
      <vt:lpstr>Conclusion </vt:lpstr>
      <vt:lpstr>Team Member :-</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MANAGEMENT SYSTEM </dc:title>
  <dc:creator>Zaynab 20367679</dc:creator>
  <cp:lastModifiedBy>Zaynab 20367679</cp:lastModifiedBy>
  <cp:revision>5</cp:revision>
  <dcterms:created xsi:type="dcterms:W3CDTF">2023-07-03T18:37:43Z</dcterms:created>
  <dcterms:modified xsi:type="dcterms:W3CDTF">2023-07-04T22:52:55Z</dcterms:modified>
</cp:coreProperties>
</file>